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8"/>
  </p:notesMasterIdLst>
  <p:handoutMasterIdLst>
    <p:handoutMasterId r:id="rId19"/>
  </p:handoutMasterIdLst>
  <p:sldIdLst>
    <p:sldId id="615" r:id="rId2"/>
    <p:sldId id="257" r:id="rId3"/>
    <p:sldId id="258" r:id="rId4"/>
    <p:sldId id="260" r:id="rId5"/>
    <p:sldId id="261" r:id="rId6"/>
    <p:sldId id="619" r:id="rId7"/>
    <p:sldId id="338" r:id="rId8"/>
    <p:sldId id="616" r:id="rId9"/>
    <p:sldId id="623" r:id="rId10"/>
    <p:sldId id="622" r:id="rId11"/>
    <p:sldId id="617" r:id="rId12"/>
    <p:sldId id="618" r:id="rId13"/>
    <p:sldId id="620" r:id="rId14"/>
    <p:sldId id="621" r:id="rId15"/>
    <p:sldId id="624" r:id="rId16"/>
    <p:sldId id="267" r:id="rId1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pos="2880">
          <p15:clr>
            <a:srgbClr val="A4A3A4"/>
          </p15:clr>
        </p15:guide>
        <p15:guide id="16"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 User" initials="" lastIdx="2" clrIdx="0"/>
  <p:cmAuthor id="1" name="" initials="" lastIdx="1" clrIdx="1"/>
  <p:cmAuthor id="2" name="Leigh Johnson" initials="" lastIdx="2" clrIdx="2"/>
  <p:cmAuthor id="3" name="Microsoft Office User" initials="Office" lastIdx="1" clrIdx="3"/>
  <p:cmAuthor id="4" name="Microsoft Office User" initials="Office [2]" lastIdx="1" clrIdx="4"/>
  <p:cmAuthor id="5" name="Justin Bracci" initials="JB" lastIdx="27" clrIdx="5">
    <p:extLst>
      <p:ext uri="{19B8F6BF-5375-455C-9EA6-DF929625EA0E}">
        <p15:presenceInfo xmlns:p15="http://schemas.microsoft.com/office/powerpoint/2012/main" userId="Justin Bracci" providerId="None"/>
      </p:ext>
    </p:extLst>
  </p:cmAuthor>
  <p:cmAuthor id="6" name="D'Arcy Biddle Seamon" initials="DBS" lastIdx="20" clrIdx="6">
    <p:extLst>
      <p:ext uri="{19B8F6BF-5375-455C-9EA6-DF929625EA0E}">
        <p15:presenceInfo xmlns:p15="http://schemas.microsoft.com/office/powerpoint/2012/main" userId="S::darcys@stanford.edu::e8650a9c-ffa6-447a-8411-14b4404a98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153"/>
    <a:srgbClr val="4E8F00"/>
    <a:srgbClr val="8EFA00"/>
    <a:srgbClr val="009051"/>
    <a:srgbClr val="0070C0"/>
    <a:srgbClr val="FF7200"/>
    <a:srgbClr val="FF5050"/>
    <a:srgbClr val="0066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5623" autoAdjust="0"/>
  </p:normalViewPr>
  <p:slideViewPr>
    <p:cSldViewPr snapToGrid="0">
      <p:cViewPr varScale="1">
        <p:scale>
          <a:sx n="143" d="100"/>
          <a:sy n="143" d="100"/>
        </p:scale>
        <p:origin x="688" y="184"/>
      </p:cViewPr>
      <p:guideLst>
        <p:guide pos="2880"/>
        <p:guide orient="horz" pos="1620"/>
      </p:guideLst>
    </p:cSldViewPr>
  </p:slideViewPr>
  <p:outlineViewPr>
    <p:cViewPr>
      <p:scale>
        <a:sx n="33" d="100"/>
        <a:sy n="33" d="100"/>
      </p:scale>
      <p:origin x="0" y="63064"/>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1ADC0E80-D341-704B-BAD1-29DD47AA0448}" type="datetimeFigureOut">
              <a:rPr lang="en-US" smtClean="0">
                <a:latin typeface="Arial"/>
              </a:rPr>
              <a:pPr/>
              <a:t>10/29/21</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6" tIns="46583" rIns="93166" bIns="46583" rtlCol="0" anchor="b"/>
          <a:lstStyle>
            <a:lvl1pPr algn="r">
              <a:defRPr sz="1200"/>
            </a:lvl1pPr>
          </a:lstStyle>
          <a:p>
            <a:fld id="{E12AC96E-A1CB-7A4C-A97C-7A44B02567A1}"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128386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atin typeface="Arial"/>
              </a:defRPr>
            </a:lvl1pPr>
          </a:lstStyle>
          <a:p>
            <a:fld id="{ABB2B66C-3757-B64F-ADCE-3AD678F6FFEF}" type="datetimeFigureOut">
              <a:rPr lang="en-US" smtClean="0"/>
              <a:pPr/>
              <a:t>10/29/21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atin typeface="Arial"/>
              </a:defRPr>
            </a:lvl1pPr>
          </a:lstStyle>
          <a:p>
            <a:fld id="{09DB871C-8867-7849-9A4F-B49A3F035066}" type="slidenum">
              <a:rPr lang="en-US" smtClean="0"/>
              <a:pPr/>
              <a:t>‹#›</a:t>
            </a:fld>
            <a:endParaRPr lang="en-US" dirty="0"/>
          </a:p>
        </p:txBody>
      </p:sp>
    </p:spTree>
    <p:extLst>
      <p:ext uri="{BB962C8B-B14F-4D97-AF65-F5344CB8AC3E}">
        <p14:creationId xmlns:p14="http://schemas.microsoft.com/office/powerpoint/2010/main" val="36800117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8e4000235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8e4000235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47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e400023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8e400023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86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e4000235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e4000235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references for data sources</a:t>
            </a:r>
            <a:endParaRPr dirty="0"/>
          </a:p>
        </p:txBody>
      </p:sp>
    </p:spTree>
    <p:extLst>
      <p:ext uri="{BB962C8B-B14F-4D97-AF65-F5344CB8AC3E}">
        <p14:creationId xmlns:p14="http://schemas.microsoft.com/office/powerpoint/2010/main" val="41984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e4000235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e4000235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31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e4000235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e4000235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64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e4000235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e4000235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31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Shape 17"/>
        <p:cNvGrpSpPr/>
        <p:nvPr/>
      </p:nvGrpSpPr>
      <p:grpSpPr>
        <a:xfrm>
          <a:off x="0" y="0"/>
          <a:ext cx="0" cy="0"/>
          <a:chOff x="0" y="0"/>
          <a:chExt cx="0" cy="0"/>
        </a:xfrm>
      </p:grpSpPr>
      <p:sp>
        <p:nvSpPr>
          <p:cNvPr id="19" name="Shape 19"/>
          <p:cNvSpPr txBox="1">
            <a:spLocks noGrp="1"/>
          </p:cNvSpPr>
          <p:nvPr>
            <p:ph type="ctrTitle"/>
          </p:nvPr>
        </p:nvSpPr>
        <p:spPr>
          <a:xfrm>
            <a:off x="1714500" y="971550"/>
            <a:ext cx="7315200" cy="1714500"/>
          </a:xfrm>
          <a:prstGeom prst="rect">
            <a:avLst/>
          </a:prstGeom>
          <a:noFill/>
          <a:ln>
            <a:noFill/>
          </a:ln>
        </p:spPr>
        <p:txBody>
          <a:bodyPr lIns="91395" tIns="45720" rIns="91395" bIns="45720" anchor="b" anchorCtr="0"/>
          <a:lstStyle>
            <a:lvl1pPr marL="0" marR="0" lvl="0" indent="0" algn="l" rtl="0">
              <a:spcBef>
                <a:spcPts val="0"/>
              </a:spcBef>
              <a:buClr>
                <a:srgbClr val="8C1515"/>
              </a:buClr>
              <a:buFont typeface="Arial"/>
              <a:buNone/>
              <a:defRPr sz="3200" b="0" i="0" u="none" strike="noStrike" cap="none">
                <a:solidFill>
                  <a:srgbClr val="8C1515"/>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0" name="Shape 20"/>
          <p:cNvSpPr txBox="1">
            <a:spLocks noGrp="1"/>
          </p:cNvSpPr>
          <p:nvPr>
            <p:ph type="subTitle" idx="1"/>
          </p:nvPr>
        </p:nvSpPr>
        <p:spPr>
          <a:xfrm>
            <a:off x="1714500" y="2800350"/>
            <a:ext cx="7315200" cy="800100"/>
          </a:xfrm>
          <a:prstGeom prst="rect">
            <a:avLst/>
          </a:prstGeom>
          <a:noFill/>
          <a:ln>
            <a:noFill/>
          </a:ln>
        </p:spPr>
        <p:txBody>
          <a:bodyPr lIns="91395" tIns="45720" rIns="91395" bIns="45720" anchor="t" anchorCtr="0"/>
          <a:lstStyle>
            <a:lvl1pPr marL="0" marR="0" lvl="0" indent="0" algn="l" rtl="0">
              <a:lnSpc>
                <a:spcPct val="100000"/>
              </a:lnSpc>
              <a:spcBef>
                <a:spcPts val="600"/>
              </a:spcBef>
              <a:buClr>
                <a:srgbClr val="800000"/>
              </a:buClr>
              <a:buFont typeface="Merriweather Sans"/>
              <a:buNone/>
              <a:defRPr sz="2400" b="0" i="0" u="none" strike="noStrike" cap="none">
                <a:solidFill>
                  <a:srgbClr val="4D4F53"/>
                </a:solidFill>
                <a:latin typeface="Arial"/>
                <a:ea typeface="Arial"/>
                <a:cs typeface="Arial"/>
                <a:sym typeface="Arial"/>
              </a:defRPr>
            </a:lvl1pPr>
            <a:lvl2pPr marL="457022" marR="0" lvl="1" indent="0" algn="ctr" rtl="0">
              <a:lnSpc>
                <a:spcPct val="100000"/>
              </a:lnSpc>
              <a:spcBef>
                <a:spcPts val="600"/>
              </a:spcBef>
              <a:buClr>
                <a:srgbClr val="800000"/>
              </a:buClr>
              <a:buFont typeface="Merriweather Sans"/>
              <a:buNone/>
              <a:defRPr sz="1800" b="0" i="0" u="none" strike="noStrike" cap="none">
                <a:solidFill>
                  <a:srgbClr val="888888"/>
                </a:solidFill>
                <a:latin typeface="Arial"/>
                <a:ea typeface="Arial"/>
                <a:cs typeface="Arial"/>
                <a:sym typeface="Arial"/>
              </a:defRPr>
            </a:lvl2pPr>
            <a:lvl3pPr marL="914063" marR="0" lvl="2" indent="0" algn="ctr" rtl="0">
              <a:lnSpc>
                <a:spcPct val="100000"/>
              </a:lnSpc>
              <a:spcBef>
                <a:spcPts val="600"/>
              </a:spcBef>
              <a:buClr>
                <a:srgbClr val="800000"/>
              </a:buClr>
              <a:buFont typeface="Merriweather Sans"/>
              <a:buNone/>
              <a:defRPr sz="1800" b="0" i="0" u="none" strike="noStrike" cap="none">
                <a:solidFill>
                  <a:srgbClr val="888888"/>
                </a:solidFill>
                <a:latin typeface="Arial"/>
                <a:ea typeface="Arial"/>
                <a:cs typeface="Arial"/>
                <a:sym typeface="Arial"/>
              </a:defRPr>
            </a:lvl3pPr>
            <a:lvl4pPr marL="1371090" marR="0" lvl="3" indent="0" algn="ctr" rtl="0">
              <a:lnSpc>
                <a:spcPct val="100000"/>
              </a:lnSpc>
              <a:spcBef>
                <a:spcPts val="600"/>
              </a:spcBef>
              <a:buClr>
                <a:srgbClr val="800000"/>
              </a:buClr>
              <a:buFont typeface="Merriweather Sans"/>
              <a:buNone/>
              <a:defRPr sz="1800" b="0" i="0" u="none" strike="noStrike" cap="none">
                <a:solidFill>
                  <a:srgbClr val="888888"/>
                </a:solidFill>
                <a:latin typeface="Arial"/>
                <a:ea typeface="Arial"/>
                <a:cs typeface="Arial"/>
                <a:sym typeface="Arial"/>
              </a:defRPr>
            </a:lvl4pPr>
            <a:lvl5pPr marL="1828124" marR="0" lvl="4" indent="0" algn="ctr" rtl="0">
              <a:lnSpc>
                <a:spcPct val="100000"/>
              </a:lnSpc>
              <a:spcBef>
                <a:spcPts val="600"/>
              </a:spcBef>
              <a:buClr>
                <a:srgbClr val="800000"/>
              </a:buClr>
              <a:buFont typeface="Merriweather Sans"/>
              <a:buNone/>
              <a:defRPr sz="1800" b="0" i="0" u="none" strike="noStrike" cap="none">
                <a:solidFill>
                  <a:srgbClr val="888888"/>
                </a:solidFill>
                <a:latin typeface="Arial"/>
                <a:ea typeface="Arial"/>
                <a:cs typeface="Arial"/>
                <a:sym typeface="Arial"/>
              </a:defRPr>
            </a:lvl5pPr>
            <a:lvl6pPr marL="2285145"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2167"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1992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6228"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body" idx="2"/>
          </p:nvPr>
        </p:nvSpPr>
        <p:spPr>
          <a:xfrm>
            <a:off x="1714500" y="3714750"/>
            <a:ext cx="7315200" cy="800100"/>
          </a:xfrm>
          <a:prstGeom prst="rect">
            <a:avLst/>
          </a:prstGeom>
          <a:noFill/>
          <a:ln>
            <a:noFill/>
          </a:ln>
        </p:spPr>
        <p:txBody>
          <a:bodyPr lIns="91395" tIns="45720" rIns="91395" bIns="45720" anchor="b" anchorCtr="0"/>
          <a:lstStyle>
            <a:lvl1pPr marL="0" marR="0" lvl="0" indent="0" algn="l" rtl="0">
              <a:lnSpc>
                <a:spcPct val="100000"/>
              </a:lnSpc>
              <a:spcBef>
                <a:spcPts val="600"/>
              </a:spcBef>
              <a:buClr>
                <a:srgbClr val="800000"/>
              </a:buClr>
              <a:buFont typeface="Merriweather Sans"/>
              <a:buNone/>
              <a:defRPr sz="1800" b="0" i="0" u="none" strike="noStrike" cap="none">
                <a:solidFill>
                  <a:srgbClr val="A6A6A6"/>
                </a:solidFill>
                <a:latin typeface="Arial"/>
                <a:ea typeface="Arial"/>
                <a:cs typeface="Arial"/>
                <a:sym typeface="Arial"/>
              </a:defRPr>
            </a:lvl1pPr>
            <a:lvl2pPr marL="457022" marR="0" lvl="1" indent="0" algn="l" rtl="0">
              <a:lnSpc>
                <a:spcPct val="100000"/>
              </a:lnSpc>
              <a:spcBef>
                <a:spcPts val="600"/>
              </a:spcBef>
              <a:buClr>
                <a:srgbClr val="800000"/>
              </a:buClr>
              <a:buFont typeface="Merriweather Sans"/>
              <a:buNone/>
              <a:defRPr sz="1600" b="0" i="0" u="none" strike="noStrike" cap="none">
                <a:solidFill>
                  <a:srgbClr val="FFFFFF"/>
                </a:solidFill>
                <a:latin typeface="Arial"/>
                <a:ea typeface="Arial"/>
                <a:cs typeface="Arial"/>
                <a:sym typeface="Arial"/>
              </a:defRPr>
            </a:lvl2pPr>
            <a:lvl3pPr marL="914063" marR="0" lvl="2" indent="0" algn="l" rtl="0">
              <a:lnSpc>
                <a:spcPct val="100000"/>
              </a:lnSpc>
              <a:spcBef>
                <a:spcPts val="600"/>
              </a:spcBef>
              <a:buClr>
                <a:srgbClr val="800000"/>
              </a:buClr>
              <a:buFont typeface="Merriweather Sans"/>
              <a:buNone/>
              <a:defRPr sz="1600" b="0" i="0" u="none" strike="noStrike" cap="none">
                <a:solidFill>
                  <a:srgbClr val="FFFFFF"/>
                </a:solidFill>
                <a:latin typeface="Arial"/>
                <a:ea typeface="Arial"/>
                <a:cs typeface="Arial"/>
                <a:sym typeface="Arial"/>
              </a:defRPr>
            </a:lvl3pPr>
            <a:lvl4pPr marL="1371090" marR="0" lvl="3" indent="0" algn="l" rtl="0">
              <a:lnSpc>
                <a:spcPct val="100000"/>
              </a:lnSpc>
              <a:spcBef>
                <a:spcPts val="600"/>
              </a:spcBef>
              <a:buClr>
                <a:srgbClr val="800000"/>
              </a:buClr>
              <a:buFont typeface="Merriweather Sans"/>
              <a:buNone/>
              <a:defRPr sz="1600" b="0" i="0" u="none" strike="noStrike" cap="none">
                <a:solidFill>
                  <a:srgbClr val="FFFFFF"/>
                </a:solidFill>
                <a:latin typeface="Arial"/>
                <a:ea typeface="Arial"/>
                <a:cs typeface="Arial"/>
                <a:sym typeface="Arial"/>
              </a:defRPr>
            </a:lvl4pPr>
            <a:lvl5pPr marL="1828124" marR="0" lvl="4" indent="0" algn="l" rtl="0">
              <a:lnSpc>
                <a:spcPct val="100000"/>
              </a:lnSpc>
              <a:spcBef>
                <a:spcPts val="600"/>
              </a:spcBef>
              <a:buClr>
                <a:srgbClr val="800000"/>
              </a:buClr>
              <a:buFont typeface="Merriweather Sans"/>
              <a:buNone/>
              <a:defRPr sz="1600" b="0" i="0" u="none" strike="noStrike" cap="none">
                <a:solidFill>
                  <a:srgbClr val="FFFFFF"/>
                </a:solidFill>
                <a:latin typeface="Arial"/>
                <a:ea typeface="Arial"/>
                <a:cs typeface="Arial"/>
                <a:sym typeface="Arial"/>
              </a:defRPr>
            </a:lvl5pPr>
            <a:lvl6pPr marL="2513655" marR="0" lvl="5" indent="-101555"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690" marR="0" lvl="6" indent="-101555"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7718" marR="0" lvl="7" indent="-101555"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4745" marR="0" lvl="8" indent="-101555"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1 box">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dirty="0"/>
          </a:p>
        </p:txBody>
      </p:sp>
      <p:sp>
        <p:nvSpPr>
          <p:cNvPr id="2" name="Footer Placeholder 1"/>
          <p:cNvSpPr>
            <a:spLocks noGrp="1"/>
          </p:cNvSpPr>
          <p:nvPr>
            <p:ph type="ftr" sz="quarter" idx="14"/>
          </p:nvPr>
        </p:nvSpPr>
        <p:spPr>
          <a:xfrm>
            <a:off x="4686298" y="4800600"/>
            <a:ext cx="3429000" cy="345830"/>
          </a:xfrm>
        </p:spPr>
        <p:txBody>
          <a:bodyPr/>
          <a:lstStyle/>
          <a:p>
            <a:endParaRPr lang="en-US" dirty="0"/>
          </a:p>
        </p:txBody>
      </p:sp>
      <p:sp>
        <p:nvSpPr>
          <p:cNvPr id="4" name="Content Placeholder 3"/>
          <p:cNvSpPr>
            <a:spLocks noGrp="1"/>
          </p:cNvSpPr>
          <p:nvPr>
            <p:ph sz="quarter" idx="15"/>
          </p:nvPr>
        </p:nvSpPr>
        <p:spPr>
          <a:xfrm>
            <a:off x="114300" y="971550"/>
            <a:ext cx="89154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92357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7" y="0"/>
            <a:ext cx="8915400" cy="590550"/>
          </a:xfrm>
          <a:prstGeom prst="rect">
            <a:avLst/>
          </a:prstGeom>
          <a:noFill/>
          <a:ln>
            <a:noFill/>
          </a:ln>
          <a:effectLst/>
        </p:spPr>
        <p:txBody>
          <a:bodyPr vert="horz" wrap="square"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4300" y="971550"/>
            <a:ext cx="8915400" cy="3543300"/>
          </a:xfrm>
          <a:prstGeom prst="rect">
            <a:avLst/>
          </a:prstGeom>
          <a:noFill/>
          <a:ln w="6350" cmpd="sng">
            <a:noFill/>
          </a:ln>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4"/>
          </p:nvPr>
        </p:nvSpPr>
        <p:spPr>
          <a:xfrm>
            <a:off x="8458200" y="4800600"/>
            <a:ext cx="464527" cy="345830"/>
          </a:xfrm>
          <a:prstGeom prst="rect">
            <a:avLst/>
          </a:prstGeom>
          <a:noFill/>
          <a:effectLst/>
        </p:spPr>
        <p:txBody>
          <a:bodyPr wrap="none">
            <a:noAutofit/>
          </a:bodyPr>
          <a:lstStyle>
            <a:lvl1pPr>
              <a:defRPr sz="1800">
                <a:solidFill>
                  <a:schemeClr val="bg1">
                    <a:lumMod val="85000"/>
                  </a:schemeClr>
                </a:solidFill>
                <a:effectLst/>
                <a:latin typeface="Arial"/>
              </a:defRPr>
            </a:lvl1pPr>
          </a:lstStyle>
          <a:p>
            <a:fld id="{BB0E056D-CCBC-C240-90BF-2176CB1B0D0D}" type="slidenum">
              <a:rPr lang="en-US" smtClean="0"/>
              <a:pPr/>
              <a:t>‹#›</a:t>
            </a:fld>
            <a:endParaRPr lang="en-US" dirty="0"/>
          </a:p>
        </p:txBody>
      </p:sp>
      <p:sp>
        <p:nvSpPr>
          <p:cNvPr id="13" name="Rectangle 12"/>
          <p:cNvSpPr/>
          <p:nvPr/>
        </p:nvSpPr>
        <p:spPr>
          <a:xfrm>
            <a:off x="0" y="4629150"/>
            <a:ext cx="9144000" cy="114300"/>
          </a:xfrm>
          <a:prstGeom prst="rect">
            <a:avLst/>
          </a:prstGeom>
          <a:solidFill>
            <a:srgbClr val="8C1515"/>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latin typeface="Arial"/>
            </a:endParaRPr>
          </a:p>
        </p:txBody>
      </p:sp>
      <p:sp>
        <p:nvSpPr>
          <p:cNvPr id="5" name="Footer Placeholder 4"/>
          <p:cNvSpPr>
            <a:spLocks noGrp="1"/>
          </p:cNvSpPr>
          <p:nvPr>
            <p:ph type="ftr" sz="quarter" idx="3"/>
          </p:nvPr>
        </p:nvSpPr>
        <p:spPr>
          <a:xfrm>
            <a:off x="4686298" y="4743450"/>
            <a:ext cx="3429000" cy="402980"/>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9" name="image2.jpg">
            <a:extLst>
              <a:ext uri="{FF2B5EF4-FFF2-40B4-BE49-F238E27FC236}">
                <a16:creationId xmlns:a16="http://schemas.microsoft.com/office/drawing/2014/main" id="{95D9EC3F-F4A1-4F55-8CDF-C6503322D62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28" y="4762554"/>
            <a:ext cx="2079890" cy="38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910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kern="1200">
          <a:solidFill>
            <a:srgbClr val="8C1515"/>
          </a:solidFill>
          <a:latin typeface="Arial"/>
          <a:ea typeface="+mj-ea"/>
          <a:cs typeface="Arial"/>
        </a:defRPr>
      </a:lvl1pPr>
    </p:titleStyle>
    <p:bodyStyle>
      <a:lvl1pPr marL="0" indent="0" algn="l" defTabSz="457200" rtl="0" eaLnBrk="1" latinLnBrk="0" hangingPunct="1">
        <a:lnSpc>
          <a:spcPct val="90000"/>
        </a:lnSpc>
        <a:spcBef>
          <a:spcPts val="1200"/>
        </a:spcBef>
        <a:buClr>
          <a:srgbClr val="800000"/>
        </a:buClr>
        <a:buFont typeface="Lucida Grande"/>
        <a:buNone/>
        <a:defRPr sz="2000" kern="1200">
          <a:solidFill>
            <a:schemeClr val="tx1">
              <a:lumMod val="75000"/>
              <a:lumOff val="25000"/>
            </a:schemeClr>
          </a:solidFill>
          <a:latin typeface="Arial"/>
          <a:ea typeface="+mn-ea"/>
          <a:cs typeface="Arial"/>
        </a:defRPr>
      </a:lvl1pPr>
      <a:lvl2pPr marL="231775" indent="-231775" algn="l" defTabSz="457200"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2pPr>
      <a:lvl3pPr marL="690563" indent="-234950" algn="l" defTabSz="403225"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3pPr>
      <a:lvl4pPr marL="1144588"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4pPr>
      <a:lvl5pPr marL="1600200"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2" userDrawn="1">
          <p15:clr>
            <a:srgbClr val="F26B43"/>
          </p15:clr>
        </p15:guide>
        <p15:guide id="2" pos="2880" userDrawn="1">
          <p15:clr>
            <a:srgbClr val="F26B43"/>
          </p15:clr>
        </p15:guide>
        <p15:guide id="3" pos="72" userDrawn="1">
          <p15:clr>
            <a:srgbClr val="F26B43"/>
          </p15:clr>
        </p15:guide>
        <p15:guide id="4" pos="5688" userDrawn="1">
          <p15:clr>
            <a:srgbClr val="F26B43"/>
          </p15:clr>
        </p15:guide>
        <p15:guide id="5" pos="3744" userDrawn="1">
          <p15:clr>
            <a:srgbClr val="F26B43"/>
          </p15:clr>
        </p15:guide>
        <p15:guide id="6" pos="4752" userDrawn="1">
          <p15:clr>
            <a:srgbClr val="F26B43"/>
          </p15:clr>
        </p15:guide>
        <p15:guide id="7" pos="2016" userDrawn="1">
          <p15:clr>
            <a:srgbClr val="F26B43"/>
          </p15:clr>
        </p15:guide>
        <p15:guide id="8" pos="1008" userDrawn="1">
          <p15:clr>
            <a:srgbClr val="F26B43"/>
          </p15:clr>
        </p15:guide>
        <p15:guide id="9" pos="1080" userDrawn="1">
          <p15:clr>
            <a:srgbClr val="F26B43"/>
          </p15:clr>
        </p15:guide>
        <p15:guide id="10" pos="1944" userDrawn="1">
          <p15:clr>
            <a:srgbClr val="F26B43"/>
          </p15:clr>
        </p15:guide>
        <p15:guide id="11" userDrawn="1">
          <p15:clr>
            <a:srgbClr val="F26B43"/>
          </p15:clr>
        </p15:guide>
        <p15:guide id="12" pos="5760" userDrawn="1">
          <p15:clr>
            <a:srgbClr val="F26B43"/>
          </p15:clr>
        </p15:guide>
        <p15:guide id="13" pos="3816" userDrawn="1">
          <p15:clr>
            <a:srgbClr val="F26B43"/>
          </p15:clr>
        </p15:guide>
        <p15:guide id="14" pos="4680" userDrawn="1">
          <p15:clr>
            <a:srgbClr val="F26B43"/>
          </p15:clr>
        </p15:guide>
        <p15:guide id="15" pos="2952" userDrawn="1">
          <p15:clr>
            <a:srgbClr val="F26B43"/>
          </p15:clr>
        </p15:guide>
        <p15:guide id="16" pos="2808" userDrawn="1">
          <p15:clr>
            <a:srgbClr val="F26B43"/>
          </p15:clr>
        </p15:guide>
        <p15:guide id="17" orient="horz" pos="540" userDrawn="1">
          <p15:clr>
            <a:srgbClr val="F26B43"/>
          </p15:clr>
        </p15:guide>
        <p15:guide id="18" orient="horz" pos="2844" userDrawn="1">
          <p15:clr>
            <a:srgbClr val="F26B43"/>
          </p15:clr>
        </p15:guide>
        <p15:guide id="19" orient="horz" pos="2916" userDrawn="1">
          <p15:clr>
            <a:srgbClr val="F26B43"/>
          </p15:clr>
        </p15:guide>
        <p15:guide id="21" orient="horz" pos="1188" userDrawn="1">
          <p15:clr>
            <a:srgbClr val="F26B43"/>
          </p15:clr>
        </p15:guide>
        <p15:guide id="22" orient="horz" pos="1116" userDrawn="1">
          <p15:clr>
            <a:srgbClr val="F26B43"/>
          </p15:clr>
        </p15:guide>
        <p15:guide id="23" orient="horz" pos="2268" userDrawn="1">
          <p15:clr>
            <a:srgbClr val="F26B43"/>
          </p15:clr>
        </p15:guide>
        <p15:guide id="24" orient="horz" pos="2340" userDrawn="1">
          <p15:clr>
            <a:srgbClr val="F26B43"/>
          </p15:clr>
        </p15:guide>
        <p15:guide id="25" orient="horz" pos="372" userDrawn="1">
          <p15:clr>
            <a:srgbClr val="F26B43"/>
          </p15:clr>
        </p15:guide>
        <p15:guide id="27" orient="horz" userDrawn="1">
          <p15:clr>
            <a:srgbClr val="F26B43"/>
          </p15:clr>
        </p15:guide>
        <p15:guide id="28" orient="horz" pos="84" userDrawn="1">
          <p15:clr>
            <a:srgbClr val="F26B43"/>
          </p15:clr>
        </p15:guide>
        <p15:guide id="29" orient="horz" pos="3240" userDrawn="1">
          <p15:clr>
            <a:srgbClr val="F26B43"/>
          </p15:clr>
        </p15:guide>
        <p15:guide id="30" orient="horz" pos="3156" userDrawn="1">
          <p15:clr>
            <a:srgbClr val="F26B43"/>
          </p15:clr>
        </p15:guide>
        <p15:guide id="31" orient="horz" pos="1764" userDrawn="1">
          <p15:clr>
            <a:srgbClr val="F26B43"/>
          </p15:clr>
        </p15:guide>
        <p15:guide id="32" orient="horz" pos="16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979D-7EBB-4C21-81F7-DABF9EF6FCF6}"/>
              </a:ext>
            </a:extLst>
          </p:cNvPr>
          <p:cNvSpPr>
            <a:spLocks noGrp="1"/>
          </p:cNvSpPr>
          <p:nvPr>
            <p:ph type="ctrTitle"/>
          </p:nvPr>
        </p:nvSpPr>
        <p:spPr/>
        <p:txBody>
          <a:bodyPr/>
          <a:lstStyle/>
          <a:p>
            <a:r>
              <a:rPr lang="en-US" dirty="0"/>
              <a:t>Distributional Health Impacts of Electricity Imports in the United States</a:t>
            </a:r>
          </a:p>
        </p:txBody>
      </p:sp>
      <p:sp>
        <p:nvSpPr>
          <p:cNvPr id="3" name="Subtitle 2">
            <a:extLst>
              <a:ext uri="{FF2B5EF4-FFF2-40B4-BE49-F238E27FC236}">
                <a16:creationId xmlns:a16="http://schemas.microsoft.com/office/drawing/2014/main" id="{9AF97BB7-ECAE-46F8-B6B7-F74FBB2EDE13}"/>
              </a:ext>
            </a:extLst>
          </p:cNvPr>
          <p:cNvSpPr>
            <a:spLocks noGrp="1"/>
          </p:cNvSpPr>
          <p:nvPr>
            <p:ph type="subTitle" idx="1"/>
          </p:nvPr>
        </p:nvSpPr>
        <p:spPr/>
        <p:txBody>
          <a:bodyPr>
            <a:normAutofit lnSpcReduction="10000"/>
          </a:bodyPr>
          <a:lstStyle/>
          <a:p>
            <a:r>
              <a:rPr lang="en-US" dirty="0"/>
              <a:t>Eleanor Hennessy, Jacques de </a:t>
            </a:r>
            <a:r>
              <a:rPr lang="en-US" dirty="0" err="1"/>
              <a:t>Chalendar</a:t>
            </a:r>
            <a:r>
              <a:rPr lang="en-US" dirty="0"/>
              <a:t>, Sally Benson, and </a:t>
            </a:r>
            <a:r>
              <a:rPr lang="en-US" dirty="0" err="1"/>
              <a:t>Inês</a:t>
            </a:r>
            <a:r>
              <a:rPr lang="en-US" dirty="0"/>
              <a:t> Azevedo</a:t>
            </a:r>
          </a:p>
        </p:txBody>
      </p:sp>
      <p:sp>
        <p:nvSpPr>
          <p:cNvPr id="4" name="Text Placeholder 3">
            <a:extLst>
              <a:ext uri="{FF2B5EF4-FFF2-40B4-BE49-F238E27FC236}">
                <a16:creationId xmlns:a16="http://schemas.microsoft.com/office/drawing/2014/main" id="{B2BFBA15-4E86-4612-A8A8-924ED1B8F9B4}"/>
              </a:ext>
            </a:extLst>
          </p:cNvPr>
          <p:cNvSpPr>
            <a:spLocks noGrp="1"/>
          </p:cNvSpPr>
          <p:nvPr>
            <p:ph type="body" idx="2"/>
          </p:nvPr>
        </p:nvSpPr>
        <p:spPr/>
        <p:txBody>
          <a:bodyPr/>
          <a:lstStyle/>
          <a:p>
            <a:r>
              <a:rPr lang="en-US" dirty="0"/>
              <a:t>Stanford University, Department of Energy Resources Engineering</a:t>
            </a:r>
          </a:p>
        </p:txBody>
      </p:sp>
    </p:spTree>
    <p:extLst>
      <p:ext uri="{BB962C8B-B14F-4D97-AF65-F5344CB8AC3E}">
        <p14:creationId xmlns:p14="http://schemas.microsoft.com/office/powerpoint/2010/main" val="160020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7FA5-3D49-4846-93E3-ECEFB65EBA0B}"/>
              </a:ext>
            </a:extLst>
          </p:cNvPr>
          <p:cNvSpPr>
            <a:spLocks noGrp="1"/>
          </p:cNvSpPr>
          <p:nvPr>
            <p:ph type="title"/>
          </p:nvPr>
        </p:nvSpPr>
        <p:spPr/>
        <p:txBody>
          <a:bodyPr/>
          <a:lstStyle/>
          <a:p>
            <a:r>
              <a:rPr lang="en-US" dirty="0"/>
              <a:t>Results: </a:t>
            </a:r>
            <a:r>
              <a:rPr lang="en-US" sz="2200" dirty="0"/>
              <a:t>Environmental Justice</a:t>
            </a:r>
          </a:p>
        </p:txBody>
      </p:sp>
      <p:sp>
        <p:nvSpPr>
          <p:cNvPr id="3" name="Text Placeholder 2">
            <a:extLst>
              <a:ext uri="{FF2B5EF4-FFF2-40B4-BE49-F238E27FC236}">
                <a16:creationId xmlns:a16="http://schemas.microsoft.com/office/drawing/2014/main" id="{D4B88AC3-C658-F541-87C7-83CBE233B792}"/>
              </a:ext>
            </a:extLst>
          </p:cNvPr>
          <p:cNvSpPr>
            <a:spLocks noGrp="1"/>
          </p:cNvSpPr>
          <p:nvPr>
            <p:ph type="body" idx="1"/>
          </p:nvPr>
        </p:nvSpPr>
        <p:spPr>
          <a:xfrm>
            <a:off x="208470" y="789125"/>
            <a:ext cx="8520600" cy="3416400"/>
          </a:xfrm>
        </p:spPr>
        <p:txBody>
          <a:bodyPr/>
          <a:lstStyle/>
          <a:p>
            <a:r>
              <a:rPr lang="en-US" sz="1600" dirty="0"/>
              <a:t>The most impacted counties tend to have disproportionately high Black and impoverished populations</a:t>
            </a:r>
          </a:p>
        </p:txBody>
      </p:sp>
      <p:sp>
        <p:nvSpPr>
          <p:cNvPr id="4" name="Slide Number Placeholder 3">
            <a:extLst>
              <a:ext uri="{FF2B5EF4-FFF2-40B4-BE49-F238E27FC236}">
                <a16:creationId xmlns:a16="http://schemas.microsoft.com/office/drawing/2014/main" id="{A464CCA0-F0D0-B749-BA8D-E335FDBBA6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aphicFrame>
        <p:nvGraphicFramePr>
          <p:cNvPr id="5" name="Table 5">
            <a:extLst>
              <a:ext uri="{FF2B5EF4-FFF2-40B4-BE49-F238E27FC236}">
                <a16:creationId xmlns:a16="http://schemas.microsoft.com/office/drawing/2014/main" id="{69BE46B2-D242-AF43-B638-9B8910393181}"/>
              </a:ext>
            </a:extLst>
          </p:cNvPr>
          <p:cNvGraphicFramePr>
            <a:graphicFrameLocks noGrp="1"/>
          </p:cNvGraphicFramePr>
          <p:nvPr>
            <p:extLst>
              <p:ext uri="{D42A27DB-BD31-4B8C-83A1-F6EECF244321}">
                <p14:modId xmlns:p14="http://schemas.microsoft.com/office/powerpoint/2010/main" val="1965321147"/>
              </p:ext>
            </p:extLst>
          </p:nvPr>
        </p:nvGraphicFramePr>
        <p:xfrm>
          <a:off x="294098" y="2067105"/>
          <a:ext cx="8727060" cy="2194560"/>
        </p:xfrm>
        <a:graphic>
          <a:graphicData uri="http://schemas.openxmlformats.org/drawingml/2006/table">
            <a:tbl>
              <a:tblPr firstRow="1" bandRow="1">
                <a:tableStyleId>{21E4AEA4-8DFA-4A89-87EB-49C32662AFE0}</a:tableStyleId>
              </a:tblPr>
              <a:tblGrid>
                <a:gridCol w="1588220">
                  <a:extLst>
                    <a:ext uri="{9D8B030D-6E8A-4147-A177-3AD203B41FA5}">
                      <a16:colId xmlns:a16="http://schemas.microsoft.com/office/drawing/2014/main" val="1998162119"/>
                    </a:ext>
                  </a:extLst>
                </a:gridCol>
                <a:gridCol w="1737360">
                  <a:extLst>
                    <a:ext uri="{9D8B030D-6E8A-4147-A177-3AD203B41FA5}">
                      <a16:colId xmlns:a16="http://schemas.microsoft.com/office/drawing/2014/main" val="3575255533"/>
                    </a:ext>
                  </a:extLst>
                </a:gridCol>
                <a:gridCol w="1706880">
                  <a:extLst>
                    <a:ext uri="{9D8B030D-6E8A-4147-A177-3AD203B41FA5}">
                      <a16:colId xmlns:a16="http://schemas.microsoft.com/office/drawing/2014/main" val="578506341"/>
                    </a:ext>
                  </a:extLst>
                </a:gridCol>
                <a:gridCol w="1869440">
                  <a:extLst>
                    <a:ext uri="{9D8B030D-6E8A-4147-A177-3AD203B41FA5}">
                      <a16:colId xmlns:a16="http://schemas.microsoft.com/office/drawing/2014/main" val="1271919683"/>
                    </a:ext>
                  </a:extLst>
                </a:gridCol>
                <a:gridCol w="1825160">
                  <a:extLst>
                    <a:ext uri="{9D8B030D-6E8A-4147-A177-3AD203B41FA5}">
                      <a16:colId xmlns:a16="http://schemas.microsoft.com/office/drawing/2014/main" val="181189522"/>
                    </a:ext>
                  </a:extLst>
                </a:gridCol>
              </a:tblGrid>
              <a:tr h="370840">
                <a:tc>
                  <a:txBody>
                    <a:bodyPr/>
                    <a:lstStyle/>
                    <a:p>
                      <a:endParaRPr lang="en-US" dirty="0"/>
                    </a:p>
                  </a:txBody>
                  <a:tcPr/>
                </a:tc>
                <a:tc>
                  <a:txBody>
                    <a:bodyPr/>
                    <a:lstStyle/>
                    <a:p>
                      <a:r>
                        <a:rPr lang="en-US" dirty="0"/>
                        <a:t>Imports (total deaths)</a:t>
                      </a:r>
                    </a:p>
                  </a:txBody>
                  <a:tcPr/>
                </a:tc>
                <a:tc>
                  <a:txBody>
                    <a:bodyPr/>
                    <a:lstStyle/>
                    <a:p>
                      <a:r>
                        <a:rPr lang="en-US" dirty="0"/>
                        <a:t>Self-generation (total deaths)</a:t>
                      </a:r>
                    </a:p>
                  </a:txBody>
                  <a:tcPr/>
                </a:tc>
                <a:tc>
                  <a:txBody>
                    <a:bodyPr/>
                    <a:lstStyle/>
                    <a:p>
                      <a:r>
                        <a:rPr lang="en-US" dirty="0"/>
                        <a:t>Imports (deaths/capita)</a:t>
                      </a:r>
                    </a:p>
                  </a:txBody>
                  <a:tcPr/>
                </a:tc>
                <a:tc>
                  <a:txBody>
                    <a:bodyPr/>
                    <a:lstStyle/>
                    <a:p>
                      <a:r>
                        <a:rPr lang="en-US" dirty="0"/>
                        <a:t>Self-generation (deaths/capita)</a:t>
                      </a:r>
                    </a:p>
                  </a:txBody>
                  <a:tcPr/>
                </a:tc>
                <a:extLst>
                  <a:ext uri="{0D108BD9-81ED-4DB2-BD59-A6C34878D82A}">
                    <a16:rowId xmlns:a16="http://schemas.microsoft.com/office/drawing/2014/main" val="2861061897"/>
                  </a:ext>
                </a:extLst>
              </a:tr>
              <a:tr h="370840">
                <a:tc>
                  <a:txBody>
                    <a:bodyPr/>
                    <a:lstStyle/>
                    <a:p>
                      <a:r>
                        <a:rPr lang="en-US" dirty="0"/>
                        <a:t>Larger % Black</a:t>
                      </a:r>
                    </a:p>
                  </a:txBody>
                  <a:tcPr/>
                </a:tc>
                <a:tc>
                  <a:txBody>
                    <a:bodyPr/>
                    <a:lstStyle/>
                    <a:p>
                      <a:r>
                        <a:rPr lang="en-US" dirty="0"/>
                        <a:t>8/10</a:t>
                      </a:r>
                    </a:p>
                  </a:txBody>
                  <a:tcPr/>
                </a:tc>
                <a:tc>
                  <a:txBody>
                    <a:bodyPr/>
                    <a:lstStyle/>
                    <a:p>
                      <a:r>
                        <a:rPr lang="en-US" dirty="0"/>
                        <a:t>10/10</a:t>
                      </a:r>
                    </a:p>
                  </a:txBody>
                  <a:tcPr/>
                </a:tc>
                <a:tc>
                  <a:txBody>
                    <a:bodyPr/>
                    <a:lstStyle/>
                    <a:p>
                      <a:r>
                        <a:rPr lang="en-US" dirty="0"/>
                        <a:t>7/10</a:t>
                      </a:r>
                    </a:p>
                  </a:txBody>
                  <a:tcPr/>
                </a:tc>
                <a:tc>
                  <a:txBody>
                    <a:bodyPr/>
                    <a:lstStyle/>
                    <a:p>
                      <a:r>
                        <a:rPr lang="en-US" dirty="0"/>
                        <a:t>8/10</a:t>
                      </a:r>
                    </a:p>
                  </a:txBody>
                  <a:tcPr/>
                </a:tc>
                <a:extLst>
                  <a:ext uri="{0D108BD9-81ED-4DB2-BD59-A6C34878D82A}">
                    <a16:rowId xmlns:a16="http://schemas.microsoft.com/office/drawing/2014/main" val="3387108603"/>
                  </a:ext>
                </a:extLst>
              </a:tr>
              <a:tr h="370840">
                <a:tc>
                  <a:txBody>
                    <a:bodyPr/>
                    <a:lstStyle/>
                    <a:p>
                      <a:r>
                        <a:rPr lang="en-US" dirty="0"/>
                        <a:t>Larger % In Poverty</a:t>
                      </a:r>
                    </a:p>
                  </a:txBody>
                  <a:tcPr/>
                </a:tc>
                <a:tc>
                  <a:txBody>
                    <a:bodyPr/>
                    <a:lstStyle/>
                    <a:p>
                      <a:r>
                        <a:rPr lang="en-US" dirty="0"/>
                        <a:t>5/10</a:t>
                      </a:r>
                    </a:p>
                  </a:txBody>
                  <a:tcPr/>
                </a:tc>
                <a:tc>
                  <a:txBody>
                    <a:bodyPr/>
                    <a:lstStyle/>
                    <a:p>
                      <a:r>
                        <a:rPr lang="en-US" dirty="0"/>
                        <a:t>6/10</a:t>
                      </a:r>
                    </a:p>
                  </a:txBody>
                  <a:tcPr/>
                </a:tc>
                <a:tc>
                  <a:txBody>
                    <a:bodyPr/>
                    <a:lstStyle/>
                    <a:p>
                      <a:r>
                        <a:rPr lang="en-US" dirty="0"/>
                        <a:t>7/10</a:t>
                      </a:r>
                    </a:p>
                  </a:txBody>
                  <a:tcPr/>
                </a:tc>
                <a:tc>
                  <a:txBody>
                    <a:bodyPr/>
                    <a:lstStyle/>
                    <a:p>
                      <a:r>
                        <a:rPr lang="en-US" dirty="0"/>
                        <a:t>9/10</a:t>
                      </a:r>
                    </a:p>
                  </a:txBody>
                  <a:tcPr/>
                </a:tc>
                <a:extLst>
                  <a:ext uri="{0D108BD9-81ED-4DB2-BD59-A6C34878D82A}">
                    <a16:rowId xmlns:a16="http://schemas.microsoft.com/office/drawing/2014/main" val="1258393655"/>
                  </a:ext>
                </a:extLst>
              </a:tr>
            </a:tbl>
          </a:graphicData>
        </a:graphic>
      </p:graphicFrame>
      <p:sp>
        <p:nvSpPr>
          <p:cNvPr id="6" name="TextBox 5">
            <a:extLst>
              <a:ext uri="{FF2B5EF4-FFF2-40B4-BE49-F238E27FC236}">
                <a16:creationId xmlns:a16="http://schemas.microsoft.com/office/drawing/2014/main" id="{77ACC9A9-938A-E24A-A638-0B5637E3CA88}"/>
              </a:ext>
            </a:extLst>
          </p:cNvPr>
          <p:cNvSpPr txBox="1"/>
          <p:nvPr/>
        </p:nvSpPr>
        <p:spPr>
          <a:xfrm>
            <a:off x="208470" y="1420774"/>
            <a:ext cx="8727060" cy="646331"/>
          </a:xfrm>
          <a:prstGeom prst="rect">
            <a:avLst/>
          </a:prstGeom>
          <a:noFill/>
        </p:spPr>
        <p:txBody>
          <a:bodyPr wrap="square" rtlCol="0">
            <a:spAutoFit/>
          </a:bodyPr>
          <a:lstStyle/>
          <a:p>
            <a:r>
              <a:rPr lang="en-US" dirty="0">
                <a:solidFill>
                  <a:schemeClr val="bg1">
                    <a:lumMod val="50000"/>
                  </a:schemeClr>
                </a:solidFill>
              </a:rPr>
              <a:t>Number of the ten counties experiencing the most damages with higher Black and impoverished populations than the state average</a:t>
            </a:r>
          </a:p>
        </p:txBody>
      </p:sp>
    </p:spTree>
    <p:extLst>
      <p:ext uri="{BB962C8B-B14F-4D97-AF65-F5344CB8AC3E}">
        <p14:creationId xmlns:p14="http://schemas.microsoft.com/office/powerpoint/2010/main" val="246877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2FAD-A903-1C46-A427-4C65BBFECDCB}"/>
              </a:ext>
            </a:extLst>
          </p:cNvPr>
          <p:cNvSpPr>
            <a:spLocks noGrp="1"/>
          </p:cNvSpPr>
          <p:nvPr>
            <p:ph type="title"/>
          </p:nvPr>
        </p:nvSpPr>
        <p:spPr/>
        <p:txBody>
          <a:bodyPr/>
          <a:lstStyle/>
          <a:p>
            <a:r>
              <a:rPr lang="en-US" dirty="0"/>
              <a:t>Results: </a:t>
            </a:r>
            <a:r>
              <a:rPr lang="en-US" sz="2200" dirty="0"/>
              <a:t>Transfer of Damages</a:t>
            </a:r>
          </a:p>
        </p:txBody>
      </p:sp>
      <p:sp>
        <p:nvSpPr>
          <p:cNvPr id="4" name="Slide Number Placeholder 3">
            <a:extLst>
              <a:ext uri="{FF2B5EF4-FFF2-40B4-BE49-F238E27FC236}">
                <a16:creationId xmlns:a16="http://schemas.microsoft.com/office/drawing/2014/main" id="{242CEBB7-B919-A148-8B6F-E1248CF81D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8" name="Picture 7" descr="Diagram&#10;&#10;Description automatically generated">
            <a:extLst>
              <a:ext uri="{FF2B5EF4-FFF2-40B4-BE49-F238E27FC236}">
                <a16:creationId xmlns:a16="http://schemas.microsoft.com/office/drawing/2014/main" id="{0523589C-C167-E04B-A3B8-4FD99D50D3B5}"/>
              </a:ext>
            </a:extLst>
          </p:cNvPr>
          <p:cNvPicPr>
            <a:picLocks noChangeAspect="1"/>
          </p:cNvPicPr>
          <p:nvPr/>
        </p:nvPicPr>
        <p:blipFill rotWithShape="1">
          <a:blip r:embed="rId2"/>
          <a:srcRect t="2973" b="2056"/>
          <a:stretch/>
        </p:blipFill>
        <p:spPr>
          <a:xfrm>
            <a:off x="3582617" y="669663"/>
            <a:ext cx="5446907" cy="3804173"/>
          </a:xfrm>
          <a:prstGeom prst="rect">
            <a:avLst/>
          </a:prstGeom>
        </p:spPr>
      </p:pic>
      <p:sp>
        <p:nvSpPr>
          <p:cNvPr id="9" name="TextBox 8">
            <a:extLst>
              <a:ext uri="{FF2B5EF4-FFF2-40B4-BE49-F238E27FC236}">
                <a16:creationId xmlns:a16="http://schemas.microsoft.com/office/drawing/2014/main" id="{11549BCB-82AD-4C4A-97F7-9FFBFB19F610}"/>
              </a:ext>
            </a:extLst>
          </p:cNvPr>
          <p:cNvSpPr txBox="1"/>
          <p:nvPr/>
        </p:nvSpPr>
        <p:spPr>
          <a:xfrm>
            <a:off x="186190" y="711797"/>
            <a:ext cx="357001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Some BAs such as  Midcontinent Independent System Operator (MISO) and Florida Power and Light (FPL) primarily impact their own region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Others like California Independent System Operator (CISO) have impacts in multiple regions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MISO is the largest contributor to damages overall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3890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48DF-ECFD-054D-9962-8BFD2B208270}"/>
              </a:ext>
            </a:extLst>
          </p:cNvPr>
          <p:cNvSpPr>
            <a:spLocks noGrp="1"/>
          </p:cNvSpPr>
          <p:nvPr>
            <p:ph type="title"/>
          </p:nvPr>
        </p:nvSpPr>
        <p:spPr/>
        <p:txBody>
          <a:bodyPr/>
          <a:lstStyle/>
          <a:p>
            <a:r>
              <a:rPr lang="en-US" dirty="0"/>
              <a:t>Results: </a:t>
            </a:r>
            <a:r>
              <a:rPr lang="en-US" sz="2200" dirty="0"/>
              <a:t>Damages Caused by Imports</a:t>
            </a:r>
          </a:p>
        </p:txBody>
      </p:sp>
      <p:sp>
        <p:nvSpPr>
          <p:cNvPr id="4" name="Slide Number Placeholder 3">
            <a:extLst>
              <a:ext uri="{FF2B5EF4-FFF2-40B4-BE49-F238E27FC236}">
                <a16:creationId xmlns:a16="http://schemas.microsoft.com/office/drawing/2014/main" id="{C42E730E-CF92-3044-A2AE-0EDCC27E9F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descr="A map of the world&#10;&#10;Description automatically generated with medium confidence">
            <a:extLst>
              <a:ext uri="{FF2B5EF4-FFF2-40B4-BE49-F238E27FC236}">
                <a16:creationId xmlns:a16="http://schemas.microsoft.com/office/drawing/2014/main" id="{EC8FFF08-73F8-1E4C-B81F-601380E459D5}"/>
              </a:ext>
            </a:extLst>
          </p:cNvPr>
          <p:cNvPicPr>
            <a:picLocks noChangeAspect="1"/>
          </p:cNvPicPr>
          <p:nvPr/>
        </p:nvPicPr>
        <p:blipFill>
          <a:blip r:embed="rId2"/>
          <a:stretch>
            <a:fillRect/>
          </a:stretch>
        </p:blipFill>
        <p:spPr>
          <a:xfrm>
            <a:off x="969157" y="1673045"/>
            <a:ext cx="7205686" cy="2550160"/>
          </a:xfrm>
          <a:prstGeom prst="rect">
            <a:avLst/>
          </a:prstGeom>
        </p:spPr>
      </p:pic>
      <p:sp>
        <p:nvSpPr>
          <p:cNvPr id="12" name="TextBox 11">
            <a:extLst>
              <a:ext uri="{FF2B5EF4-FFF2-40B4-BE49-F238E27FC236}">
                <a16:creationId xmlns:a16="http://schemas.microsoft.com/office/drawing/2014/main" id="{E389B5A4-BDEE-4646-9789-C0F6A44FD4D7}"/>
              </a:ext>
            </a:extLst>
          </p:cNvPr>
          <p:cNvSpPr txBox="1"/>
          <p:nvPr/>
        </p:nvSpPr>
        <p:spPr>
          <a:xfrm>
            <a:off x="386081" y="920295"/>
            <a:ext cx="8260080" cy="646331"/>
          </a:xfrm>
          <a:prstGeom prst="rect">
            <a:avLst/>
          </a:prstGeom>
          <a:noFill/>
        </p:spPr>
        <p:txBody>
          <a:bodyPr wrap="square" rtlCol="0">
            <a:spAutoFit/>
          </a:bodyPr>
          <a:lstStyle/>
          <a:p>
            <a:pPr marL="285750" indent="-285750">
              <a:buFont typeface="Arial" panose="020B0604020202020204" pitchFamily="34" charset="0"/>
              <a:buChar char="•"/>
            </a:pPr>
            <a:r>
              <a:rPr lang="en-US" dirty="0"/>
              <a:t>In Western BAs, imports cause the majority of health damages due to importing dirtier electricity than they generate</a:t>
            </a:r>
          </a:p>
        </p:txBody>
      </p:sp>
    </p:spTree>
    <p:extLst>
      <p:ext uri="{BB962C8B-B14F-4D97-AF65-F5344CB8AC3E}">
        <p14:creationId xmlns:p14="http://schemas.microsoft.com/office/powerpoint/2010/main" val="323806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201C-21C6-B845-9F77-9FFAA8A58AE2}"/>
              </a:ext>
            </a:extLst>
          </p:cNvPr>
          <p:cNvSpPr>
            <a:spLocks noGrp="1"/>
          </p:cNvSpPr>
          <p:nvPr>
            <p:ph type="title"/>
          </p:nvPr>
        </p:nvSpPr>
        <p:spPr/>
        <p:txBody>
          <a:bodyPr/>
          <a:lstStyle/>
          <a:p>
            <a:r>
              <a:rPr lang="en-US" dirty="0"/>
              <a:t>Results: </a:t>
            </a:r>
            <a:r>
              <a:rPr lang="en-US" sz="2200" dirty="0"/>
              <a:t>Emissions Scenarios</a:t>
            </a:r>
          </a:p>
        </p:txBody>
      </p:sp>
      <p:sp>
        <p:nvSpPr>
          <p:cNvPr id="4" name="Slide Number Placeholder 3">
            <a:extLst>
              <a:ext uri="{FF2B5EF4-FFF2-40B4-BE49-F238E27FC236}">
                <a16:creationId xmlns:a16="http://schemas.microsoft.com/office/drawing/2014/main" id="{CEE769CB-8D79-FB46-85A6-674B8FCB13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10" name="Picture 9" descr="Chart&#10;&#10;Description automatically generated">
            <a:extLst>
              <a:ext uri="{FF2B5EF4-FFF2-40B4-BE49-F238E27FC236}">
                <a16:creationId xmlns:a16="http://schemas.microsoft.com/office/drawing/2014/main" id="{18BB2802-21C8-7F47-B8DF-DF6668BA70BE}"/>
              </a:ext>
            </a:extLst>
          </p:cNvPr>
          <p:cNvPicPr>
            <a:picLocks noChangeAspect="1"/>
          </p:cNvPicPr>
          <p:nvPr/>
        </p:nvPicPr>
        <p:blipFill>
          <a:blip r:embed="rId2"/>
          <a:stretch>
            <a:fillRect/>
          </a:stretch>
        </p:blipFill>
        <p:spPr>
          <a:xfrm>
            <a:off x="0" y="937304"/>
            <a:ext cx="9144000" cy="3577733"/>
          </a:xfrm>
          <a:prstGeom prst="rect">
            <a:avLst/>
          </a:prstGeom>
        </p:spPr>
      </p:pic>
    </p:spTree>
    <p:extLst>
      <p:ext uri="{BB962C8B-B14F-4D97-AF65-F5344CB8AC3E}">
        <p14:creationId xmlns:p14="http://schemas.microsoft.com/office/powerpoint/2010/main" val="115309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D2B7-8E5D-F145-919F-D38458BCE445}"/>
              </a:ext>
            </a:extLst>
          </p:cNvPr>
          <p:cNvSpPr>
            <a:spLocks noGrp="1"/>
          </p:cNvSpPr>
          <p:nvPr>
            <p:ph type="title"/>
          </p:nvPr>
        </p:nvSpPr>
        <p:spPr/>
        <p:txBody>
          <a:bodyPr/>
          <a:lstStyle/>
          <a:p>
            <a:r>
              <a:rPr lang="en-US" dirty="0"/>
              <a:t>Key Takeaways</a:t>
            </a:r>
          </a:p>
        </p:txBody>
      </p:sp>
      <p:sp>
        <p:nvSpPr>
          <p:cNvPr id="3" name="Text Placeholder 2">
            <a:extLst>
              <a:ext uri="{FF2B5EF4-FFF2-40B4-BE49-F238E27FC236}">
                <a16:creationId xmlns:a16="http://schemas.microsoft.com/office/drawing/2014/main" id="{9D7931DE-ACC8-4A48-9C08-C1999A15F017}"/>
              </a:ext>
            </a:extLst>
          </p:cNvPr>
          <p:cNvSpPr>
            <a:spLocks noGrp="1"/>
          </p:cNvSpPr>
          <p:nvPr>
            <p:ph type="body" idx="1"/>
          </p:nvPr>
        </p:nvSpPr>
        <p:spPr/>
        <p:txBody>
          <a:bodyPr/>
          <a:lstStyle/>
          <a:p>
            <a:pPr>
              <a:lnSpc>
                <a:spcPct val="100000"/>
              </a:lnSpc>
              <a:spcAft>
                <a:spcPts val="600"/>
              </a:spcAft>
            </a:pPr>
            <a:r>
              <a:rPr lang="en-US" sz="1600" dirty="0"/>
              <a:t>In the Western United States, electricity imports are responsible for the majority of health damages related to electricity consumption</a:t>
            </a:r>
          </a:p>
          <a:p>
            <a:pPr>
              <a:lnSpc>
                <a:spcPct val="100000"/>
              </a:lnSpc>
              <a:spcAft>
                <a:spcPts val="600"/>
              </a:spcAft>
            </a:pPr>
            <a:r>
              <a:rPr lang="en-US" sz="1600" dirty="0"/>
              <a:t>Similarly, significant CO2 emissions from Western BAs are caused by electricity imports</a:t>
            </a:r>
          </a:p>
          <a:p>
            <a:pPr>
              <a:lnSpc>
                <a:spcPct val="100000"/>
              </a:lnSpc>
              <a:spcAft>
                <a:spcPts val="600"/>
              </a:spcAft>
            </a:pPr>
            <a:r>
              <a:rPr lang="en-US" sz="1600" dirty="0"/>
              <a:t>The most impacted counties are disproportionately Black and impoverished, raising environmental justice concerns</a:t>
            </a:r>
          </a:p>
          <a:p>
            <a:pPr>
              <a:lnSpc>
                <a:spcPct val="100000"/>
              </a:lnSpc>
              <a:spcAft>
                <a:spcPts val="600"/>
              </a:spcAft>
            </a:pPr>
            <a:r>
              <a:rPr lang="en-US" sz="1600" dirty="0"/>
              <a:t>Replacing coal plants with zero emission sources is the most effective way to reduce both CO2 emissions and health damages</a:t>
            </a:r>
          </a:p>
          <a:p>
            <a:pPr>
              <a:lnSpc>
                <a:spcPct val="100000"/>
              </a:lnSpc>
              <a:spcAft>
                <a:spcPts val="600"/>
              </a:spcAft>
            </a:pPr>
            <a:r>
              <a:rPr lang="en-US" sz="1600" dirty="0"/>
              <a:t>Policies on grid interconnection should strongly consider the regional impacts of electricity imports</a:t>
            </a:r>
          </a:p>
          <a:p>
            <a:pPr>
              <a:lnSpc>
                <a:spcPct val="100000"/>
              </a:lnSpc>
              <a:spcAft>
                <a:spcPts val="600"/>
              </a:spcAft>
            </a:pPr>
            <a:endParaRPr lang="en-US" sz="1600" dirty="0"/>
          </a:p>
          <a:p>
            <a:endParaRPr lang="en-US" sz="1600" dirty="0"/>
          </a:p>
        </p:txBody>
      </p:sp>
      <p:sp>
        <p:nvSpPr>
          <p:cNvPr id="4" name="Slide Number Placeholder 3">
            <a:extLst>
              <a:ext uri="{FF2B5EF4-FFF2-40B4-BE49-F238E27FC236}">
                <a16:creationId xmlns:a16="http://schemas.microsoft.com/office/drawing/2014/main" id="{D3A96699-E1AB-E846-9646-5A551ABAAF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62045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31DA0F-2BDE-394D-A227-46CE6A28D74C}"/>
              </a:ext>
            </a:extLst>
          </p:cNvPr>
          <p:cNvSpPr>
            <a:spLocks noGrp="1"/>
          </p:cNvSpPr>
          <p:nvPr>
            <p:ph type="ctrTitle"/>
          </p:nvPr>
        </p:nvSpPr>
        <p:spPr/>
        <p:txBody>
          <a:bodyPr/>
          <a:lstStyle/>
          <a:p>
            <a:r>
              <a:rPr lang="en-US" dirty="0"/>
              <a:t>Thank you!</a:t>
            </a:r>
          </a:p>
        </p:txBody>
      </p:sp>
      <p:sp>
        <p:nvSpPr>
          <p:cNvPr id="8" name="Subtitle 7">
            <a:extLst>
              <a:ext uri="{FF2B5EF4-FFF2-40B4-BE49-F238E27FC236}">
                <a16:creationId xmlns:a16="http://schemas.microsoft.com/office/drawing/2014/main" id="{B8B1F49E-C04F-274E-A7DA-05A3CBF4D0A5}"/>
              </a:ext>
            </a:extLst>
          </p:cNvPr>
          <p:cNvSpPr>
            <a:spLocks noGrp="1"/>
          </p:cNvSpPr>
          <p:nvPr>
            <p:ph type="subTitle" idx="1"/>
          </p:nvPr>
        </p:nvSpPr>
        <p:spPr/>
        <p:txBody>
          <a:bodyPr/>
          <a:lstStyle/>
          <a:p>
            <a:r>
              <a:rPr lang="en-US" dirty="0"/>
              <a:t>Questions?</a:t>
            </a:r>
          </a:p>
        </p:txBody>
      </p:sp>
      <p:sp>
        <p:nvSpPr>
          <p:cNvPr id="9" name="Text Placeholder 8">
            <a:extLst>
              <a:ext uri="{FF2B5EF4-FFF2-40B4-BE49-F238E27FC236}">
                <a16:creationId xmlns:a16="http://schemas.microsoft.com/office/drawing/2014/main" id="{AA20CB00-47EA-874B-B458-061A675BE5E2}"/>
              </a:ext>
            </a:extLst>
          </p:cNvPr>
          <p:cNvSpPr>
            <a:spLocks noGrp="1"/>
          </p:cNvSpPr>
          <p:nvPr>
            <p:ph type="body" idx="2"/>
          </p:nvPr>
        </p:nvSpPr>
        <p:spPr/>
        <p:txBody>
          <a:bodyPr/>
          <a:lstStyle/>
          <a:p>
            <a:endParaRPr lang="en-US"/>
          </a:p>
        </p:txBody>
      </p:sp>
      <p:sp>
        <p:nvSpPr>
          <p:cNvPr id="4" name="Slide Number Placeholder 3">
            <a:extLst>
              <a:ext uri="{FF2B5EF4-FFF2-40B4-BE49-F238E27FC236}">
                <a16:creationId xmlns:a16="http://schemas.microsoft.com/office/drawing/2014/main" id="{4867086E-9F25-214F-89F4-AB14DE523BB8}"/>
              </a:ext>
            </a:extLst>
          </p:cNvPr>
          <p:cNvSpPr>
            <a:spLocks noGrp="1"/>
          </p:cNvSpPr>
          <p:nvPr>
            <p:ph type="sldNum" sz="quarter" idx="4294967295"/>
          </p:nvPr>
        </p:nvSpPr>
        <p:spPr>
          <a:xfrm>
            <a:off x="8678863" y="4800600"/>
            <a:ext cx="465137" cy="346075"/>
          </a:xfrm>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2867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113" name="Google Shape;113;p21"/>
          <p:cNvSpPr txBox="1">
            <a:spLocks noGrp="1"/>
          </p:cNvSpPr>
          <p:nvPr>
            <p:ph type="body" idx="1"/>
          </p:nvPr>
        </p:nvSpPr>
        <p:spPr>
          <a:xfrm>
            <a:off x="311700" y="923875"/>
            <a:ext cx="8832300" cy="3416400"/>
          </a:xfrm>
          <a:prstGeom prst="rect">
            <a:avLst/>
          </a:prstGeom>
        </p:spPr>
        <p:txBody>
          <a:bodyPr spcFirstLastPara="1" wrap="square" lIns="91425" tIns="91425" rIns="91425" bIns="91425" anchor="t" anchorCtr="0">
            <a:noAutofit/>
          </a:bodyPr>
          <a:lstStyle/>
          <a:p>
            <a:pPr marL="0" lvl="0" indent="0">
              <a:lnSpc>
                <a:spcPct val="100000"/>
              </a:lnSpc>
              <a:spcAft>
                <a:spcPts val="600"/>
              </a:spcAft>
              <a:buNone/>
            </a:pPr>
            <a:r>
              <a:rPr lang="en-US" sz="1100" dirty="0"/>
              <a:t>[1] C. Pope Arden, M. J. Thun, M. M. Namboodiri, D. W. Dockery, J. S. Evans, F. E. </a:t>
            </a:r>
            <a:r>
              <a:rPr lang="en-US" sz="1100" dirty="0" err="1"/>
              <a:t>Speizer</a:t>
            </a:r>
            <a:r>
              <a:rPr lang="en-US" sz="1100" dirty="0"/>
              <a:t>, and C. </a:t>
            </a:r>
            <a:r>
              <a:rPr lang="en-US" sz="1100" dirty="0" err="1"/>
              <a:t>W.Heath</a:t>
            </a:r>
            <a:r>
              <a:rPr lang="en-US" sz="1100" dirty="0"/>
              <a:t>, “Particulate Air Pollution as a Predictor of Mortality in a Prospective Study of U.S. </a:t>
            </a:r>
            <a:r>
              <a:rPr lang="en-US" sz="1100" dirty="0" err="1"/>
              <a:t>Adults”,American</a:t>
            </a:r>
            <a:r>
              <a:rPr lang="en-US" sz="1100" dirty="0"/>
              <a:t> Journal of Respiratory Critical Care Medicine, vol. 151, pp. 669–674, 1995.</a:t>
            </a:r>
          </a:p>
          <a:p>
            <a:pPr marL="0" lvl="0" indent="0">
              <a:lnSpc>
                <a:spcPct val="100000"/>
              </a:lnSpc>
              <a:spcAft>
                <a:spcPts val="600"/>
              </a:spcAft>
              <a:buNone/>
            </a:pPr>
            <a:r>
              <a:rPr lang="en-US" sz="1100" dirty="0"/>
              <a:t>[2] D. Dockery, C. A. Pope, X. Xu, J. Spengler, J. Ware, M. Fay, B. Ferris, and F. </a:t>
            </a:r>
            <a:r>
              <a:rPr lang="en-US" sz="1100" dirty="0" err="1"/>
              <a:t>Speizer</a:t>
            </a:r>
            <a:r>
              <a:rPr lang="en-US" sz="1100" dirty="0"/>
              <a:t>, “An Association Between Air Pollution and Mortality in Six U.S. </a:t>
            </a:r>
            <a:r>
              <a:rPr lang="en-US" sz="1100" dirty="0" err="1"/>
              <a:t>Cities”,The</a:t>
            </a:r>
            <a:r>
              <a:rPr lang="en-US" sz="1100" dirty="0"/>
              <a:t> New England Journal of </a:t>
            </a:r>
            <a:r>
              <a:rPr lang="en-US" sz="1100" dirty="0" err="1"/>
              <a:t>Medicine,vol</a:t>
            </a:r>
            <a:r>
              <a:rPr lang="en-US" sz="1100" dirty="0"/>
              <a:t>. 329, no. 24, 1993.</a:t>
            </a:r>
          </a:p>
          <a:p>
            <a:pPr marL="0" lvl="0" indent="0">
              <a:lnSpc>
                <a:spcPct val="100000"/>
              </a:lnSpc>
              <a:spcAft>
                <a:spcPts val="600"/>
              </a:spcAft>
              <a:buNone/>
            </a:pPr>
            <a:r>
              <a:rPr lang="en-US" sz="1100" dirty="0"/>
              <a:t>[3] I. C. </a:t>
            </a:r>
            <a:r>
              <a:rPr lang="en-US" sz="1100" dirty="0" err="1"/>
              <a:t>Dedoussi</a:t>
            </a:r>
            <a:r>
              <a:rPr lang="en-US" sz="1100" dirty="0"/>
              <a:t>, S. D. Eastham, E. </a:t>
            </a:r>
            <a:r>
              <a:rPr lang="en-US" sz="1100" dirty="0" err="1"/>
              <a:t>Monier</a:t>
            </a:r>
            <a:r>
              <a:rPr lang="en-US" sz="1100" dirty="0"/>
              <a:t>, and S. R. H. Barrett, “Premature mortality related to United States cross-state air pollution”, Nature, vol. 578, 2020.doi:10.1038/s41586-020-1983-8.[Online]. </a:t>
            </a:r>
            <a:r>
              <a:rPr lang="en-US" sz="1100" dirty="0" err="1"/>
              <a:t>Available:https</a:t>
            </a:r>
            <a:r>
              <a:rPr lang="en-US" sz="1100" dirty="0"/>
              <a:t>://</a:t>
            </a:r>
            <a:r>
              <a:rPr lang="en-US" sz="1100" dirty="0" err="1"/>
              <a:t>doi.org</a:t>
            </a:r>
            <a:r>
              <a:rPr lang="en-US" sz="1100" dirty="0"/>
              <a:t>/10.1038/s41586-020-1983-8.</a:t>
            </a:r>
          </a:p>
          <a:p>
            <a:pPr marL="0" lvl="0" indent="0">
              <a:lnSpc>
                <a:spcPct val="100000"/>
              </a:lnSpc>
              <a:spcAft>
                <a:spcPts val="600"/>
              </a:spcAft>
              <a:buNone/>
            </a:pPr>
            <a:r>
              <a:rPr lang="en-US" sz="1100" dirty="0"/>
              <a:t>[4] M. P. S. </a:t>
            </a:r>
            <a:r>
              <a:rPr lang="en-US" sz="1100" dirty="0" err="1"/>
              <a:t>Thind</a:t>
            </a:r>
            <a:r>
              <a:rPr lang="en-US" sz="1100" dirty="0"/>
              <a:t>, C. W. </a:t>
            </a:r>
            <a:r>
              <a:rPr lang="en-US" sz="1100" dirty="0" err="1"/>
              <a:t>Tessum</a:t>
            </a:r>
            <a:r>
              <a:rPr lang="en-US" sz="1100" dirty="0"/>
              <a:t>, L. Azevedo, and J. D. Marshall, “Fine Particulate Air Pollution from Electricity Generation in the US: Health Impacts by Race, Income, and Geography”, Environmental Science &amp; Technology, vol. 53, pp. 14 010–14 019, 2019.doi:10.1021/acs.est.9b02527. [Online]. </a:t>
            </a:r>
            <a:r>
              <a:rPr lang="en-US" sz="1100" dirty="0" err="1"/>
              <a:t>Available:https</a:t>
            </a:r>
            <a:r>
              <a:rPr lang="en-US" sz="1100" dirty="0"/>
              <a:t>://</a:t>
            </a:r>
            <a:r>
              <a:rPr lang="en-US" sz="1100" dirty="0" err="1"/>
              <a:t>pubs.acs.org</a:t>
            </a:r>
            <a:r>
              <a:rPr lang="en-US" sz="1100" dirty="0"/>
              <a:t>/</a:t>
            </a:r>
            <a:r>
              <a:rPr lang="en-US" sz="1100" dirty="0" err="1"/>
              <a:t>sharingguidelines</a:t>
            </a:r>
            <a:r>
              <a:rPr lang="en-US" sz="1100" dirty="0"/>
              <a:t>.</a:t>
            </a:r>
          </a:p>
          <a:p>
            <a:pPr marL="0" lvl="0" indent="0">
              <a:lnSpc>
                <a:spcPct val="100000"/>
              </a:lnSpc>
              <a:spcAft>
                <a:spcPts val="600"/>
              </a:spcAft>
              <a:buNone/>
            </a:pPr>
            <a:r>
              <a:rPr lang="en-US" sz="1100" dirty="0"/>
              <a:t>[5] J. A. de </a:t>
            </a:r>
            <a:r>
              <a:rPr lang="en-US" sz="1100" dirty="0" err="1"/>
              <a:t>Chalendar</a:t>
            </a:r>
            <a:r>
              <a:rPr lang="en-US" sz="1100" dirty="0"/>
              <a:t>, J. Taggart, and S. M. Benson, “Tracking emissions in the US electricity system”, Proceedings of the National Academy of Sciences of the United States of America, vol. 116, no. 51,pp. 25 497–25 502, Dec. 2019,issn: 10916490.doi:10.1073/pnas.1912950116.</a:t>
            </a:r>
          </a:p>
          <a:p>
            <a:pPr marL="0" lvl="0" indent="0">
              <a:lnSpc>
                <a:spcPct val="100000"/>
              </a:lnSpc>
              <a:spcAft>
                <a:spcPts val="600"/>
              </a:spcAft>
              <a:buNone/>
            </a:pPr>
            <a:r>
              <a:rPr lang="en-US" sz="1100" dirty="0"/>
              <a:t>[6] A. L. </a:t>
            </a:r>
            <a:r>
              <a:rPr lang="en-US" sz="1100" dirty="0" err="1"/>
              <a:t>Goodkind</a:t>
            </a:r>
            <a:r>
              <a:rPr lang="en-US" sz="1100" dirty="0"/>
              <a:t>, C. W. </a:t>
            </a:r>
            <a:r>
              <a:rPr lang="en-US" sz="1100" dirty="0" err="1"/>
              <a:t>Tessum</a:t>
            </a:r>
            <a:r>
              <a:rPr lang="en-US" sz="1100" dirty="0"/>
              <a:t>, J. S. Coggins, J. D. Hill, and J. D. Marshall, “Fine-scale damage estimates of particulate matter air pollution reveal opportunities for location-specific mitigation of emissions”, Proceedings of the National Academy of Sciences of the United States of America, vol. 116,no. 18, pp. 8775–8780, Apr. 2019,issn: 10916490.doi:10.1073/pnas.1816102116.</a:t>
            </a:r>
          </a:p>
          <a:p>
            <a:pPr marL="0" lvl="0" indent="0">
              <a:lnSpc>
                <a:spcPct val="100000"/>
              </a:lnSpc>
              <a:spcAft>
                <a:spcPts val="600"/>
              </a:spcAft>
              <a:buNone/>
            </a:pPr>
            <a:r>
              <a:rPr lang="en-US" sz="1100" dirty="0"/>
              <a:t>[7] C. W. </a:t>
            </a:r>
            <a:r>
              <a:rPr lang="en-US" sz="1100" dirty="0" err="1"/>
              <a:t>Tessum</a:t>
            </a:r>
            <a:r>
              <a:rPr lang="en-US" sz="1100" dirty="0"/>
              <a:t>, J. D. Hill, and J. D. Marshall, “</a:t>
            </a:r>
            <a:r>
              <a:rPr lang="en-US" sz="1100" dirty="0" err="1"/>
              <a:t>InMAP</a:t>
            </a:r>
            <a:r>
              <a:rPr lang="en-US" sz="1100" dirty="0"/>
              <a:t>: A model for air pollution </a:t>
            </a:r>
            <a:r>
              <a:rPr lang="en-US" sz="1100" dirty="0" err="1"/>
              <a:t>interventions”,PLOS</a:t>
            </a:r>
            <a:r>
              <a:rPr lang="en-US" sz="1100" dirty="0"/>
              <a:t> ONE, vol. 12, no. 4, 2017.doi:10.1371/journal.pone.0176131. [Online]. </a:t>
            </a:r>
            <a:r>
              <a:rPr lang="en-US" sz="1100" dirty="0" err="1"/>
              <a:t>Available:https</a:t>
            </a:r>
            <a:r>
              <a:rPr lang="en-US" sz="1100" dirty="0"/>
              <a:t>://</a:t>
            </a:r>
            <a:r>
              <a:rPr lang="en-US" sz="1100" dirty="0" err="1"/>
              <a:t>doi.org</a:t>
            </a:r>
            <a:r>
              <a:rPr lang="en-US" sz="1100" dirty="0"/>
              <a:t>/10.1371/journal.pone.0176131.</a:t>
            </a:r>
          </a:p>
          <a:p>
            <a:pPr marL="0" lvl="0" indent="0">
              <a:lnSpc>
                <a:spcPct val="100000"/>
              </a:lnSpc>
              <a:spcAft>
                <a:spcPts val="600"/>
              </a:spcAft>
              <a:buNone/>
            </a:pPr>
            <a:endParaRPr lang="en-US" sz="1200" dirty="0"/>
          </a:p>
          <a:p>
            <a:pPr marL="0" lvl="0" indent="0">
              <a:spcAft>
                <a:spcPts val="1600"/>
              </a:spcAft>
              <a:buNone/>
            </a:pPr>
            <a:endParaRPr lang="en-US" sz="1100" dirty="0"/>
          </a:p>
          <a:p>
            <a:pPr marL="0" lvl="0" indent="0">
              <a:spcAft>
                <a:spcPts val="1600"/>
              </a:spcAft>
              <a:buNone/>
            </a:pPr>
            <a:br>
              <a:rPr lang="en-US" dirty="0"/>
            </a:br>
            <a:endParaRPr dirty="0"/>
          </a:p>
        </p:txBody>
      </p:sp>
    </p:spTree>
    <p:extLst>
      <p:ext uri="{BB962C8B-B14F-4D97-AF65-F5344CB8AC3E}">
        <p14:creationId xmlns:p14="http://schemas.microsoft.com/office/powerpoint/2010/main" val="421456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53" name="Google Shape;53;p11"/>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Autofit/>
          </a:bodyPr>
          <a:lstStyle/>
          <a:p>
            <a:pPr marL="285750" indent="-285750">
              <a:spcAft>
                <a:spcPts val="1600"/>
              </a:spcAft>
            </a:pPr>
            <a:r>
              <a:rPr lang="en-US" dirty="0"/>
              <a:t>Exposure to air pollution can have significant health impacts [1], [2], and previous studies have shown that exposure to PM2.5 is responsible for thousands of deaths in the US each year [3].</a:t>
            </a:r>
          </a:p>
          <a:p>
            <a:pPr marL="285750" indent="-285750">
              <a:spcAft>
                <a:spcPts val="1600"/>
              </a:spcAft>
            </a:pPr>
            <a:r>
              <a:rPr lang="en-US" dirty="0"/>
              <a:t>Electricity production is a major contributor to PM2.5 production [3], [4].</a:t>
            </a:r>
          </a:p>
          <a:p>
            <a:pPr marL="285750" indent="-285750">
              <a:spcAft>
                <a:spcPts val="1600"/>
              </a:spcAft>
            </a:pPr>
            <a:r>
              <a:rPr lang="en-US" dirty="0"/>
              <a:t>Many regions in the US import significant amounts of electricity. As renewable energy penetration has increased, many Western Balancing Areas (BAs) in particular now import large amounts of power [5].</a:t>
            </a:r>
          </a:p>
          <a:p>
            <a:pPr marL="285750" indent="-285750">
              <a:spcAft>
                <a:spcPts val="1600"/>
              </a:spcAft>
            </a:pPr>
            <a:r>
              <a:rPr lang="en-US" dirty="0"/>
              <a:t>As the grid becomes more interconnected, it will be more important than ever to understand the effects of electricity imports on public health and carbon emissions. </a:t>
            </a:r>
          </a:p>
          <a:p>
            <a:pPr marL="285750" indent="-285750">
              <a:spcAft>
                <a:spcPts val="1600"/>
              </a:spcAft>
            </a:pPr>
            <a:r>
              <a:rPr lang="en-US" dirty="0"/>
              <a:t>Understanding these effects is essential to developing informed policies and regulations for the changing electric grid. </a:t>
            </a:r>
          </a:p>
        </p:txBody>
      </p:sp>
    </p:spTree>
    <p:extLst>
      <p:ext uri="{BB962C8B-B14F-4D97-AF65-F5344CB8AC3E}">
        <p14:creationId xmlns:p14="http://schemas.microsoft.com/office/powerpoint/2010/main" val="289473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a:t>
            </a:r>
            <a:endParaRPr/>
          </a:p>
        </p:txBody>
      </p:sp>
      <p:sp>
        <p:nvSpPr>
          <p:cNvPr id="59" name="Google Shape;59;p12"/>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Autofit/>
          </a:bodyPr>
          <a:lstStyle/>
          <a:p>
            <a:pPr marL="285750" indent="-285750">
              <a:spcAft>
                <a:spcPts val="1600"/>
              </a:spcAft>
            </a:pPr>
            <a:endParaRPr lang="en-US" sz="1600" dirty="0"/>
          </a:p>
          <a:p>
            <a:pPr marL="285750" indent="-285750">
              <a:spcAft>
                <a:spcPts val="1600"/>
              </a:spcAft>
            </a:pPr>
            <a:r>
              <a:rPr lang="en-US" sz="1600" dirty="0"/>
              <a:t>The primary goal of this work is </a:t>
            </a:r>
            <a:r>
              <a:rPr lang="en-US" sz="1600" b="1" dirty="0">
                <a:solidFill>
                  <a:schemeClr val="accent1">
                    <a:lumMod val="75000"/>
                  </a:schemeClr>
                </a:solidFill>
              </a:rPr>
              <a:t>to determine the effects of electricity imports in the US on health damages due to exposure to fine particulate matter (PM</a:t>
            </a:r>
            <a:r>
              <a:rPr lang="en-US" sz="1600" b="1" baseline="-25000" dirty="0">
                <a:solidFill>
                  <a:schemeClr val="accent1">
                    <a:lumMod val="75000"/>
                  </a:schemeClr>
                </a:solidFill>
              </a:rPr>
              <a:t>2.5</a:t>
            </a:r>
            <a:r>
              <a:rPr lang="en-US" sz="1600" b="1" dirty="0">
                <a:solidFill>
                  <a:schemeClr val="accent1">
                    <a:lumMod val="75000"/>
                  </a:schemeClr>
                </a:solidFill>
              </a:rPr>
              <a:t>).</a:t>
            </a:r>
          </a:p>
          <a:p>
            <a:pPr marL="285750" indent="-285750">
              <a:spcAft>
                <a:spcPts val="1600"/>
              </a:spcAft>
            </a:pPr>
            <a:r>
              <a:rPr lang="en-US" sz="1600" dirty="0"/>
              <a:t>A secondary goal of this work is to </a:t>
            </a:r>
            <a:r>
              <a:rPr lang="en-US" sz="1600" b="1" dirty="0">
                <a:solidFill>
                  <a:schemeClr val="accent2">
                    <a:lumMod val="75000"/>
                  </a:schemeClr>
                </a:solidFill>
              </a:rPr>
              <a:t>understand the role of imports in CO</a:t>
            </a:r>
            <a:r>
              <a:rPr lang="en-US" sz="1600" b="1" baseline="-25000" dirty="0">
                <a:solidFill>
                  <a:schemeClr val="accent2">
                    <a:lumMod val="75000"/>
                  </a:schemeClr>
                </a:solidFill>
              </a:rPr>
              <a:t>2</a:t>
            </a:r>
            <a:r>
              <a:rPr lang="en-US" sz="1600" b="1" dirty="0">
                <a:solidFill>
                  <a:schemeClr val="accent2">
                    <a:lumMod val="75000"/>
                  </a:schemeClr>
                </a:solidFill>
              </a:rPr>
              <a:t> emissions in the US</a:t>
            </a:r>
            <a:r>
              <a:rPr lang="en-US" sz="1600" dirty="0">
                <a:solidFill>
                  <a:schemeClr val="accent2">
                    <a:lumMod val="75000"/>
                  </a:schemeClr>
                </a:solidFill>
              </a:rPr>
              <a:t>.</a:t>
            </a:r>
            <a:r>
              <a:rPr lang="en-US" sz="1600" dirty="0"/>
              <a:t> </a:t>
            </a:r>
          </a:p>
          <a:p>
            <a:pPr marL="285750" indent="-285750">
              <a:spcAft>
                <a:spcPts val="1600"/>
              </a:spcAft>
            </a:pPr>
            <a:r>
              <a:rPr lang="en-US" sz="1600" dirty="0"/>
              <a:t>The final goal of this work is to </a:t>
            </a:r>
            <a:r>
              <a:rPr lang="en-US" sz="1600" b="1" dirty="0"/>
              <a:t>trace the which balancing areas are responsible for both carbon emissions and PM</a:t>
            </a:r>
            <a:r>
              <a:rPr lang="en-US" sz="1600" b="1" baseline="-25000" dirty="0"/>
              <a:t>2.5</a:t>
            </a:r>
            <a:r>
              <a:rPr lang="en-US" sz="1600" b="1" dirty="0"/>
              <a:t>-related health effects</a:t>
            </a:r>
            <a:r>
              <a:rPr lang="en-US" sz="1600" dirty="0"/>
              <a:t>. </a:t>
            </a:r>
          </a:p>
          <a:p>
            <a:pPr marL="0" lvl="0" indent="0" algn="l" rtl="0">
              <a:spcBef>
                <a:spcPts val="0"/>
              </a:spcBef>
              <a:spcAft>
                <a:spcPts val="1600"/>
              </a:spcAft>
              <a:buNone/>
            </a:pPr>
            <a:endParaRPr lang="en-US" dirty="0"/>
          </a:p>
        </p:txBody>
      </p:sp>
    </p:spTree>
    <p:extLst>
      <p:ext uri="{BB962C8B-B14F-4D97-AF65-F5344CB8AC3E}">
        <p14:creationId xmlns:p14="http://schemas.microsoft.com/office/powerpoint/2010/main" val="275708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Methods: Model Overview</a:t>
            </a:r>
            <a:endParaRPr dirty="0"/>
          </a:p>
        </p:txBody>
      </p:sp>
      <p:pic>
        <p:nvPicPr>
          <p:cNvPr id="4" name="Picture 3">
            <a:extLst>
              <a:ext uri="{FF2B5EF4-FFF2-40B4-BE49-F238E27FC236}">
                <a16:creationId xmlns:a16="http://schemas.microsoft.com/office/drawing/2014/main" id="{442E9014-2C50-954B-B343-93BF8EAC6E6A}"/>
              </a:ext>
            </a:extLst>
          </p:cNvPr>
          <p:cNvPicPr>
            <a:picLocks noChangeAspect="1"/>
          </p:cNvPicPr>
          <p:nvPr/>
        </p:nvPicPr>
        <p:blipFill>
          <a:blip r:embed="rId3"/>
          <a:stretch>
            <a:fillRect/>
          </a:stretch>
        </p:blipFill>
        <p:spPr>
          <a:xfrm>
            <a:off x="3753050" y="2568286"/>
            <a:ext cx="1754482" cy="1042036"/>
          </a:xfrm>
          <a:prstGeom prst="rect">
            <a:avLst/>
          </a:prstGeom>
        </p:spPr>
      </p:pic>
      <p:sp>
        <p:nvSpPr>
          <p:cNvPr id="2" name="Oval 1">
            <a:extLst>
              <a:ext uri="{FF2B5EF4-FFF2-40B4-BE49-F238E27FC236}">
                <a16:creationId xmlns:a16="http://schemas.microsoft.com/office/drawing/2014/main" id="{745FD8CF-9268-0F47-888F-572E3C06C684}"/>
              </a:ext>
            </a:extLst>
          </p:cNvPr>
          <p:cNvSpPr/>
          <p:nvPr/>
        </p:nvSpPr>
        <p:spPr>
          <a:xfrm>
            <a:off x="311700" y="1213138"/>
            <a:ext cx="2251619" cy="1113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Balancing Area-level Electricity Transfers Data</a:t>
            </a:r>
          </a:p>
        </p:txBody>
      </p:sp>
      <p:sp>
        <p:nvSpPr>
          <p:cNvPr id="6" name="Oval 5">
            <a:extLst>
              <a:ext uri="{FF2B5EF4-FFF2-40B4-BE49-F238E27FC236}">
                <a16:creationId xmlns:a16="http://schemas.microsoft.com/office/drawing/2014/main" id="{2ADB6E64-E9CE-F741-B93A-6A70C652F0CC}"/>
              </a:ext>
            </a:extLst>
          </p:cNvPr>
          <p:cNvSpPr/>
          <p:nvPr/>
        </p:nvSpPr>
        <p:spPr>
          <a:xfrm>
            <a:off x="311700" y="2837116"/>
            <a:ext cx="2251619" cy="1113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Plant-level Emissions and Generation data </a:t>
            </a:r>
          </a:p>
        </p:txBody>
      </p:sp>
      <p:sp>
        <p:nvSpPr>
          <p:cNvPr id="3" name="Rounded Rectangle 2">
            <a:extLst>
              <a:ext uri="{FF2B5EF4-FFF2-40B4-BE49-F238E27FC236}">
                <a16:creationId xmlns:a16="http://schemas.microsoft.com/office/drawing/2014/main" id="{38E21A62-F28E-BE4F-BE0A-77B440CCF280}"/>
              </a:ext>
            </a:extLst>
          </p:cNvPr>
          <p:cNvSpPr/>
          <p:nvPr/>
        </p:nvSpPr>
        <p:spPr>
          <a:xfrm>
            <a:off x="3506973" y="1226588"/>
            <a:ext cx="2251619" cy="12941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75000"/>
                  </a:schemeClr>
                </a:solidFill>
              </a:rPr>
              <a:t>Hourly emissions </a:t>
            </a:r>
            <a:r>
              <a:rPr lang="en-US" sz="1400" dirty="0">
                <a:solidFill>
                  <a:schemeClr val="accent2">
                    <a:lumMod val="75000"/>
                  </a:schemeClr>
                </a:solidFill>
              </a:rPr>
              <a:t>from electricity </a:t>
            </a:r>
            <a:r>
              <a:rPr lang="en-US" sz="1400" b="1" dirty="0">
                <a:solidFill>
                  <a:schemeClr val="accent2">
                    <a:lumMod val="75000"/>
                  </a:schemeClr>
                </a:solidFill>
              </a:rPr>
              <a:t>imports</a:t>
            </a:r>
            <a:r>
              <a:rPr lang="en-US" sz="1400" dirty="0">
                <a:solidFill>
                  <a:schemeClr val="accent2">
                    <a:lumMod val="75000"/>
                  </a:schemeClr>
                </a:solidFill>
              </a:rPr>
              <a:t> and </a:t>
            </a:r>
            <a:r>
              <a:rPr lang="en-US" sz="1400" b="1" dirty="0">
                <a:solidFill>
                  <a:schemeClr val="accent2">
                    <a:lumMod val="75000"/>
                  </a:schemeClr>
                </a:solidFill>
              </a:rPr>
              <a:t>self-generation</a:t>
            </a:r>
            <a:r>
              <a:rPr lang="en-US" sz="1400" dirty="0">
                <a:solidFill>
                  <a:schemeClr val="accent2">
                    <a:lumMod val="75000"/>
                  </a:schemeClr>
                </a:solidFill>
              </a:rPr>
              <a:t> (electricity generated and consumed within a Balancing Area (BA))</a:t>
            </a:r>
          </a:p>
        </p:txBody>
      </p:sp>
      <p:sp>
        <p:nvSpPr>
          <p:cNvPr id="5" name="TextBox 4">
            <a:extLst>
              <a:ext uri="{FF2B5EF4-FFF2-40B4-BE49-F238E27FC236}">
                <a16:creationId xmlns:a16="http://schemas.microsoft.com/office/drawing/2014/main" id="{9AC22CD7-0F2E-5843-B99A-09D166B81058}"/>
              </a:ext>
            </a:extLst>
          </p:cNvPr>
          <p:cNvSpPr txBox="1"/>
          <p:nvPr/>
        </p:nvSpPr>
        <p:spPr>
          <a:xfrm>
            <a:off x="35968" y="2275102"/>
            <a:ext cx="780983" cy="307777"/>
          </a:xfrm>
          <a:prstGeom prst="rect">
            <a:avLst/>
          </a:prstGeom>
          <a:noFill/>
          <a:ln>
            <a:noFill/>
          </a:ln>
        </p:spPr>
        <p:txBody>
          <a:bodyPr wrap="none" rtlCol="0">
            <a:spAutoFit/>
          </a:bodyPr>
          <a:lstStyle/>
          <a:p>
            <a:r>
              <a:rPr lang="en-US" sz="1400" dirty="0">
                <a:solidFill>
                  <a:schemeClr val="accent1">
                    <a:lumMod val="50000"/>
                  </a:schemeClr>
                </a:solidFill>
              </a:rPr>
              <a:t>Imports</a:t>
            </a:r>
          </a:p>
        </p:txBody>
      </p:sp>
      <p:sp>
        <p:nvSpPr>
          <p:cNvPr id="9" name="TextBox 8">
            <a:extLst>
              <a:ext uri="{FF2B5EF4-FFF2-40B4-BE49-F238E27FC236}">
                <a16:creationId xmlns:a16="http://schemas.microsoft.com/office/drawing/2014/main" id="{DF63CAC7-ED2B-DF4C-8B7F-AA9E9FB26671}"/>
              </a:ext>
            </a:extLst>
          </p:cNvPr>
          <p:cNvSpPr txBox="1"/>
          <p:nvPr/>
        </p:nvSpPr>
        <p:spPr>
          <a:xfrm>
            <a:off x="417711" y="2531735"/>
            <a:ext cx="1069524" cy="307777"/>
          </a:xfrm>
          <a:prstGeom prst="rect">
            <a:avLst/>
          </a:prstGeom>
          <a:noFill/>
          <a:ln>
            <a:noFill/>
          </a:ln>
        </p:spPr>
        <p:txBody>
          <a:bodyPr wrap="none" rtlCol="0">
            <a:spAutoFit/>
          </a:bodyPr>
          <a:lstStyle/>
          <a:p>
            <a:r>
              <a:rPr lang="en-US" sz="1400" dirty="0">
                <a:solidFill>
                  <a:schemeClr val="accent1">
                    <a:lumMod val="50000"/>
                  </a:schemeClr>
                </a:solidFill>
              </a:rPr>
              <a:t>Generation</a:t>
            </a:r>
          </a:p>
        </p:txBody>
      </p:sp>
      <p:sp>
        <p:nvSpPr>
          <p:cNvPr id="7" name="TextBox 6">
            <a:extLst>
              <a:ext uri="{FF2B5EF4-FFF2-40B4-BE49-F238E27FC236}">
                <a16:creationId xmlns:a16="http://schemas.microsoft.com/office/drawing/2014/main" id="{BA930C2A-0156-B140-8280-98C61004E6A9}"/>
              </a:ext>
            </a:extLst>
          </p:cNvPr>
          <p:cNvSpPr txBox="1"/>
          <p:nvPr/>
        </p:nvSpPr>
        <p:spPr>
          <a:xfrm>
            <a:off x="1517845" y="2540295"/>
            <a:ext cx="792205" cy="307777"/>
          </a:xfrm>
          <a:prstGeom prst="rect">
            <a:avLst/>
          </a:prstGeom>
          <a:noFill/>
          <a:ln>
            <a:noFill/>
          </a:ln>
        </p:spPr>
        <p:txBody>
          <a:bodyPr wrap="none" rtlCol="0">
            <a:spAutoFit/>
          </a:bodyPr>
          <a:lstStyle/>
          <a:p>
            <a:r>
              <a:rPr lang="en-US" sz="1400" dirty="0">
                <a:solidFill>
                  <a:schemeClr val="accent1">
                    <a:lumMod val="50000"/>
                  </a:schemeClr>
                </a:solidFill>
              </a:rPr>
              <a:t>Exports</a:t>
            </a:r>
          </a:p>
        </p:txBody>
      </p:sp>
      <p:sp>
        <p:nvSpPr>
          <p:cNvPr id="11" name="TextBox 10">
            <a:extLst>
              <a:ext uri="{FF2B5EF4-FFF2-40B4-BE49-F238E27FC236}">
                <a16:creationId xmlns:a16="http://schemas.microsoft.com/office/drawing/2014/main" id="{B83D6934-A419-384C-95B0-5CB2FE421BA2}"/>
              </a:ext>
            </a:extLst>
          </p:cNvPr>
          <p:cNvSpPr txBox="1"/>
          <p:nvPr/>
        </p:nvSpPr>
        <p:spPr>
          <a:xfrm>
            <a:off x="2107793" y="2246557"/>
            <a:ext cx="861133" cy="307777"/>
          </a:xfrm>
          <a:prstGeom prst="rect">
            <a:avLst/>
          </a:prstGeom>
          <a:noFill/>
          <a:ln>
            <a:noFill/>
          </a:ln>
        </p:spPr>
        <p:txBody>
          <a:bodyPr wrap="none" rtlCol="0">
            <a:spAutoFit/>
          </a:bodyPr>
          <a:lstStyle/>
          <a:p>
            <a:r>
              <a:rPr lang="en-US" sz="1400" dirty="0">
                <a:solidFill>
                  <a:schemeClr val="accent1">
                    <a:lumMod val="50000"/>
                  </a:schemeClr>
                </a:solidFill>
              </a:rPr>
              <a:t>Demand</a:t>
            </a:r>
          </a:p>
        </p:txBody>
      </p:sp>
      <p:cxnSp>
        <p:nvCxnSpPr>
          <p:cNvPr id="10" name="Straight Arrow Connector 9">
            <a:extLst>
              <a:ext uri="{FF2B5EF4-FFF2-40B4-BE49-F238E27FC236}">
                <a16:creationId xmlns:a16="http://schemas.microsoft.com/office/drawing/2014/main" id="{0BE0FBE9-85CA-C547-9A9B-E31839364E63}"/>
              </a:ext>
            </a:extLst>
          </p:cNvPr>
          <p:cNvCxnSpPr>
            <a:cxnSpLocks/>
            <a:stCxn id="2" idx="3"/>
          </p:cNvCxnSpPr>
          <p:nvPr/>
        </p:nvCxnSpPr>
        <p:spPr>
          <a:xfrm flipH="1">
            <a:off x="381490" y="2163617"/>
            <a:ext cx="259952" cy="75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FD8A77-1A0F-474C-94E0-162BF588F9C1}"/>
              </a:ext>
            </a:extLst>
          </p:cNvPr>
          <p:cNvCxnSpPr>
            <a:cxnSpLocks/>
            <a:stCxn id="2" idx="4"/>
          </p:cNvCxnSpPr>
          <p:nvPr/>
        </p:nvCxnSpPr>
        <p:spPr>
          <a:xfrm flipH="1">
            <a:off x="952473" y="2326694"/>
            <a:ext cx="485037" cy="205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F3D1BF5-2FC5-BA43-8312-8F1959FB6590}"/>
              </a:ext>
            </a:extLst>
          </p:cNvPr>
          <p:cNvCxnSpPr>
            <a:cxnSpLocks/>
            <a:stCxn id="2" idx="4"/>
          </p:cNvCxnSpPr>
          <p:nvPr/>
        </p:nvCxnSpPr>
        <p:spPr>
          <a:xfrm>
            <a:off x="1437510" y="2326694"/>
            <a:ext cx="476438" cy="213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00A218-03AC-D544-9373-37E1D5346DAD}"/>
              </a:ext>
            </a:extLst>
          </p:cNvPr>
          <p:cNvCxnSpPr>
            <a:cxnSpLocks/>
            <a:stCxn id="2" idx="5"/>
          </p:cNvCxnSpPr>
          <p:nvPr/>
        </p:nvCxnSpPr>
        <p:spPr>
          <a:xfrm>
            <a:off x="2233577" y="2163617"/>
            <a:ext cx="349753" cy="82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E3BAF5-3B47-D34D-8149-8CF91C44DAA7}"/>
              </a:ext>
            </a:extLst>
          </p:cNvPr>
          <p:cNvSpPr txBox="1"/>
          <p:nvPr/>
        </p:nvSpPr>
        <p:spPr>
          <a:xfrm>
            <a:off x="120145" y="3900274"/>
            <a:ext cx="521297" cy="307777"/>
          </a:xfrm>
          <a:prstGeom prst="rect">
            <a:avLst/>
          </a:prstGeom>
          <a:noFill/>
          <a:ln>
            <a:noFill/>
          </a:ln>
        </p:spPr>
        <p:txBody>
          <a:bodyPr wrap="none" rtlCol="0">
            <a:spAutoFit/>
          </a:bodyPr>
          <a:lstStyle/>
          <a:p>
            <a:r>
              <a:rPr lang="en-US" sz="1400" dirty="0">
                <a:solidFill>
                  <a:schemeClr val="accent1">
                    <a:lumMod val="50000"/>
                  </a:schemeClr>
                </a:solidFill>
              </a:rPr>
              <a:t>NO</a:t>
            </a:r>
            <a:r>
              <a:rPr lang="en-US" sz="1400" baseline="-25000" dirty="0">
                <a:solidFill>
                  <a:schemeClr val="accent1">
                    <a:lumMod val="50000"/>
                  </a:schemeClr>
                </a:solidFill>
              </a:rPr>
              <a:t>2</a:t>
            </a:r>
            <a:endParaRPr lang="en-US" sz="1400" dirty="0">
              <a:solidFill>
                <a:schemeClr val="accent1">
                  <a:lumMod val="50000"/>
                </a:schemeClr>
              </a:solidFill>
            </a:endParaRPr>
          </a:p>
        </p:txBody>
      </p:sp>
      <p:sp>
        <p:nvSpPr>
          <p:cNvPr id="21" name="TextBox 20">
            <a:extLst>
              <a:ext uri="{FF2B5EF4-FFF2-40B4-BE49-F238E27FC236}">
                <a16:creationId xmlns:a16="http://schemas.microsoft.com/office/drawing/2014/main" id="{EE20B48D-C9B9-5F4A-915A-F75B0EB24244}"/>
              </a:ext>
            </a:extLst>
          </p:cNvPr>
          <p:cNvSpPr txBox="1"/>
          <p:nvPr/>
        </p:nvSpPr>
        <p:spPr>
          <a:xfrm>
            <a:off x="720560" y="4057654"/>
            <a:ext cx="511679" cy="307777"/>
          </a:xfrm>
          <a:prstGeom prst="rect">
            <a:avLst/>
          </a:prstGeom>
          <a:noFill/>
          <a:ln>
            <a:noFill/>
          </a:ln>
        </p:spPr>
        <p:txBody>
          <a:bodyPr wrap="none" rtlCol="0">
            <a:spAutoFit/>
          </a:bodyPr>
          <a:lstStyle/>
          <a:p>
            <a:r>
              <a:rPr lang="en-US" sz="1400" dirty="0">
                <a:solidFill>
                  <a:schemeClr val="accent1">
                    <a:lumMod val="50000"/>
                  </a:schemeClr>
                </a:solidFill>
              </a:rPr>
              <a:t>SO</a:t>
            </a:r>
            <a:r>
              <a:rPr lang="en-US" sz="1400" baseline="-25000" dirty="0">
                <a:solidFill>
                  <a:schemeClr val="accent1">
                    <a:lumMod val="50000"/>
                  </a:schemeClr>
                </a:solidFill>
              </a:rPr>
              <a:t>2</a:t>
            </a:r>
            <a:endParaRPr lang="en-US" sz="1400" dirty="0">
              <a:solidFill>
                <a:schemeClr val="accent1">
                  <a:lumMod val="50000"/>
                </a:schemeClr>
              </a:solidFill>
            </a:endParaRPr>
          </a:p>
        </p:txBody>
      </p:sp>
      <p:sp>
        <p:nvSpPr>
          <p:cNvPr id="22" name="TextBox 21">
            <a:extLst>
              <a:ext uri="{FF2B5EF4-FFF2-40B4-BE49-F238E27FC236}">
                <a16:creationId xmlns:a16="http://schemas.microsoft.com/office/drawing/2014/main" id="{12C21B35-59C9-F141-A2B2-4D58F1897BE5}"/>
              </a:ext>
            </a:extLst>
          </p:cNvPr>
          <p:cNvSpPr txBox="1"/>
          <p:nvPr/>
        </p:nvSpPr>
        <p:spPr>
          <a:xfrm>
            <a:off x="2283979" y="3902328"/>
            <a:ext cx="521297" cy="307777"/>
          </a:xfrm>
          <a:prstGeom prst="rect">
            <a:avLst/>
          </a:prstGeom>
          <a:noFill/>
          <a:ln>
            <a:noFill/>
          </a:ln>
        </p:spPr>
        <p:txBody>
          <a:bodyPr wrap="none" rtlCol="0">
            <a:spAutoFit/>
          </a:bodyPr>
          <a:lstStyle/>
          <a:p>
            <a:r>
              <a:rPr lang="en-US" sz="1400" dirty="0">
                <a:solidFill>
                  <a:schemeClr val="accent1">
                    <a:lumMod val="50000"/>
                  </a:schemeClr>
                </a:solidFill>
              </a:rPr>
              <a:t>CO</a:t>
            </a:r>
            <a:r>
              <a:rPr lang="en-US" sz="1400" baseline="-25000" dirty="0">
                <a:solidFill>
                  <a:schemeClr val="accent1">
                    <a:lumMod val="50000"/>
                  </a:schemeClr>
                </a:solidFill>
              </a:rPr>
              <a:t>2</a:t>
            </a:r>
            <a:endParaRPr lang="en-US" sz="1400" dirty="0">
              <a:solidFill>
                <a:schemeClr val="accent1">
                  <a:lumMod val="50000"/>
                </a:schemeClr>
              </a:solidFill>
            </a:endParaRPr>
          </a:p>
        </p:txBody>
      </p:sp>
      <p:sp>
        <p:nvSpPr>
          <p:cNvPr id="23" name="TextBox 22">
            <a:extLst>
              <a:ext uri="{FF2B5EF4-FFF2-40B4-BE49-F238E27FC236}">
                <a16:creationId xmlns:a16="http://schemas.microsoft.com/office/drawing/2014/main" id="{1AA1B5C2-31DB-664C-BAB7-5DF868BDD98F}"/>
              </a:ext>
            </a:extLst>
          </p:cNvPr>
          <p:cNvSpPr txBox="1"/>
          <p:nvPr/>
        </p:nvSpPr>
        <p:spPr>
          <a:xfrm>
            <a:off x="1579214" y="4054771"/>
            <a:ext cx="622286" cy="307777"/>
          </a:xfrm>
          <a:prstGeom prst="rect">
            <a:avLst/>
          </a:prstGeom>
          <a:noFill/>
          <a:ln>
            <a:noFill/>
          </a:ln>
        </p:spPr>
        <p:txBody>
          <a:bodyPr wrap="none" rtlCol="0">
            <a:spAutoFit/>
          </a:bodyPr>
          <a:lstStyle/>
          <a:p>
            <a:r>
              <a:rPr lang="en-US" sz="1400" dirty="0">
                <a:solidFill>
                  <a:schemeClr val="accent1">
                    <a:lumMod val="50000"/>
                  </a:schemeClr>
                </a:solidFill>
              </a:rPr>
              <a:t>PM</a:t>
            </a:r>
            <a:r>
              <a:rPr lang="en-US" sz="1400" baseline="-25000" dirty="0">
                <a:solidFill>
                  <a:schemeClr val="accent1">
                    <a:lumMod val="50000"/>
                  </a:schemeClr>
                </a:solidFill>
              </a:rPr>
              <a:t>2.5</a:t>
            </a:r>
            <a:endParaRPr lang="en-US" sz="1400" dirty="0">
              <a:solidFill>
                <a:schemeClr val="accent1">
                  <a:lumMod val="50000"/>
                </a:schemeClr>
              </a:solidFill>
            </a:endParaRPr>
          </a:p>
        </p:txBody>
      </p:sp>
      <p:sp>
        <p:nvSpPr>
          <p:cNvPr id="25" name="TextBox 24">
            <a:extLst>
              <a:ext uri="{FF2B5EF4-FFF2-40B4-BE49-F238E27FC236}">
                <a16:creationId xmlns:a16="http://schemas.microsoft.com/office/drawing/2014/main" id="{60AC06E3-28C6-E945-915C-A1B9125C40D8}"/>
              </a:ext>
            </a:extLst>
          </p:cNvPr>
          <p:cNvSpPr txBox="1"/>
          <p:nvPr/>
        </p:nvSpPr>
        <p:spPr>
          <a:xfrm>
            <a:off x="673518" y="4330631"/>
            <a:ext cx="1527982" cy="307777"/>
          </a:xfrm>
          <a:prstGeom prst="rect">
            <a:avLst/>
          </a:prstGeom>
          <a:noFill/>
          <a:ln>
            <a:noFill/>
          </a:ln>
        </p:spPr>
        <p:txBody>
          <a:bodyPr wrap="none" rtlCol="0">
            <a:spAutoFit/>
          </a:bodyPr>
          <a:lstStyle/>
          <a:p>
            <a:r>
              <a:rPr lang="en-US" sz="1400" dirty="0">
                <a:solidFill>
                  <a:schemeClr val="accent1">
                    <a:lumMod val="50000"/>
                  </a:schemeClr>
                </a:solidFill>
              </a:rPr>
              <a:t>Plant Generation</a:t>
            </a:r>
          </a:p>
        </p:txBody>
      </p:sp>
      <p:cxnSp>
        <p:nvCxnSpPr>
          <p:cNvPr id="20" name="Straight Arrow Connector 19">
            <a:extLst>
              <a:ext uri="{FF2B5EF4-FFF2-40B4-BE49-F238E27FC236}">
                <a16:creationId xmlns:a16="http://schemas.microsoft.com/office/drawing/2014/main" id="{3ED81481-4944-F749-94E4-FD1C0751881C}"/>
              </a:ext>
            </a:extLst>
          </p:cNvPr>
          <p:cNvCxnSpPr>
            <a:cxnSpLocks/>
            <a:stCxn id="6" idx="3"/>
            <a:endCxn id="18" idx="0"/>
          </p:cNvCxnSpPr>
          <p:nvPr/>
        </p:nvCxnSpPr>
        <p:spPr>
          <a:xfrm flipH="1">
            <a:off x="380794" y="3787595"/>
            <a:ext cx="260648" cy="112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0F409C1-7FFA-B445-83ED-15BA3135FEC2}"/>
              </a:ext>
            </a:extLst>
          </p:cNvPr>
          <p:cNvCxnSpPr>
            <a:stCxn id="6" idx="4"/>
            <a:endCxn id="21" idx="0"/>
          </p:cNvCxnSpPr>
          <p:nvPr/>
        </p:nvCxnSpPr>
        <p:spPr>
          <a:xfrm flipH="1">
            <a:off x="976400" y="3950672"/>
            <a:ext cx="461110" cy="106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77679DC-E01D-9A4F-9FCA-9E0428BA30A3}"/>
              </a:ext>
            </a:extLst>
          </p:cNvPr>
          <p:cNvCxnSpPr>
            <a:stCxn id="6" idx="4"/>
            <a:endCxn id="25" idx="0"/>
          </p:cNvCxnSpPr>
          <p:nvPr/>
        </p:nvCxnSpPr>
        <p:spPr>
          <a:xfrm flipH="1">
            <a:off x="1437509" y="3950672"/>
            <a:ext cx="1" cy="379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60E77E1-3EB2-4A45-99B0-F058C7D41C08}"/>
              </a:ext>
            </a:extLst>
          </p:cNvPr>
          <p:cNvCxnSpPr>
            <a:stCxn id="6" idx="4"/>
            <a:endCxn id="23" idx="0"/>
          </p:cNvCxnSpPr>
          <p:nvPr/>
        </p:nvCxnSpPr>
        <p:spPr>
          <a:xfrm>
            <a:off x="1437510" y="3950672"/>
            <a:ext cx="452847" cy="104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4F83FDA-255F-A641-9302-5102356C5764}"/>
              </a:ext>
            </a:extLst>
          </p:cNvPr>
          <p:cNvCxnSpPr>
            <a:stCxn id="6" idx="5"/>
            <a:endCxn id="22" idx="0"/>
          </p:cNvCxnSpPr>
          <p:nvPr/>
        </p:nvCxnSpPr>
        <p:spPr>
          <a:xfrm>
            <a:off x="2233577" y="3787595"/>
            <a:ext cx="311051" cy="114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D4B4E84-78A3-694E-9D86-05ED6A309BFF}"/>
              </a:ext>
            </a:extLst>
          </p:cNvPr>
          <p:cNvSpPr txBox="1"/>
          <p:nvPr/>
        </p:nvSpPr>
        <p:spPr>
          <a:xfrm>
            <a:off x="711990" y="753265"/>
            <a:ext cx="1451038" cy="338554"/>
          </a:xfrm>
          <a:prstGeom prst="rect">
            <a:avLst/>
          </a:prstGeom>
          <a:noFill/>
        </p:spPr>
        <p:txBody>
          <a:bodyPr wrap="none" rtlCol="0">
            <a:spAutoFit/>
          </a:bodyPr>
          <a:lstStyle/>
          <a:p>
            <a:r>
              <a:rPr lang="en-US" sz="1600" b="1" dirty="0">
                <a:solidFill>
                  <a:schemeClr val="accent1">
                    <a:lumMod val="50000"/>
                  </a:schemeClr>
                </a:solidFill>
              </a:rPr>
              <a:t>Model Inputs</a:t>
            </a:r>
          </a:p>
        </p:txBody>
      </p:sp>
      <p:sp>
        <p:nvSpPr>
          <p:cNvPr id="41" name="TextBox 40">
            <a:extLst>
              <a:ext uri="{FF2B5EF4-FFF2-40B4-BE49-F238E27FC236}">
                <a16:creationId xmlns:a16="http://schemas.microsoft.com/office/drawing/2014/main" id="{2FB1B992-65FC-1D44-834C-C93DFA5F0260}"/>
              </a:ext>
            </a:extLst>
          </p:cNvPr>
          <p:cNvSpPr txBox="1"/>
          <p:nvPr/>
        </p:nvSpPr>
        <p:spPr>
          <a:xfrm>
            <a:off x="3571432" y="736665"/>
            <a:ext cx="2055371" cy="338554"/>
          </a:xfrm>
          <a:prstGeom prst="rect">
            <a:avLst/>
          </a:prstGeom>
          <a:noFill/>
        </p:spPr>
        <p:txBody>
          <a:bodyPr wrap="none" rtlCol="0">
            <a:spAutoFit/>
          </a:bodyPr>
          <a:lstStyle/>
          <a:p>
            <a:r>
              <a:rPr lang="en-US" sz="1600" b="1" dirty="0">
                <a:solidFill>
                  <a:schemeClr val="accent2">
                    <a:lumMod val="75000"/>
                  </a:schemeClr>
                </a:solidFill>
              </a:rPr>
              <a:t>Model Calculations</a:t>
            </a:r>
          </a:p>
        </p:txBody>
      </p:sp>
      <p:sp>
        <p:nvSpPr>
          <p:cNvPr id="39" name="TextBox 38">
            <a:extLst>
              <a:ext uri="{FF2B5EF4-FFF2-40B4-BE49-F238E27FC236}">
                <a16:creationId xmlns:a16="http://schemas.microsoft.com/office/drawing/2014/main" id="{CA03A577-50EF-0644-B2EF-05AA2F0EF4F5}"/>
              </a:ext>
            </a:extLst>
          </p:cNvPr>
          <p:cNvSpPr txBox="1"/>
          <p:nvPr/>
        </p:nvSpPr>
        <p:spPr>
          <a:xfrm>
            <a:off x="3313696" y="3672908"/>
            <a:ext cx="2802289" cy="954107"/>
          </a:xfrm>
          <a:prstGeom prst="rect">
            <a:avLst/>
          </a:prstGeom>
          <a:noFill/>
        </p:spPr>
        <p:txBody>
          <a:bodyPr wrap="square" rtlCol="0">
            <a:spAutoFit/>
          </a:bodyPr>
          <a:lstStyle/>
          <a:p>
            <a:r>
              <a:rPr lang="en-US" sz="1400" dirty="0">
                <a:solidFill>
                  <a:schemeClr val="accent2">
                    <a:lumMod val="75000"/>
                  </a:schemeClr>
                </a:solidFill>
              </a:rPr>
              <a:t>Reduced Complexity Air Quality Model determines impact of emissions on PM2.5 concentrations</a:t>
            </a:r>
          </a:p>
        </p:txBody>
      </p:sp>
      <p:cxnSp>
        <p:nvCxnSpPr>
          <p:cNvPr id="42" name="Straight Arrow Connector 41">
            <a:extLst>
              <a:ext uri="{FF2B5EF4-FFF2-40B4-BE49-F238E27FC236}">
                <a16:creationId xmlns:a16="http://schemas.microsoft.com/office/drawing/2014/main" id="{F22A3766-FDEB-4545-B6E1-BF9E6100D615}"/>
              </a:ext>
            </a:extLst>
          </p:cNvPr>
          <p:cNvCxnSpPr>
            <a:cxnSpLocks/>
          </p:cNvCxnSpPr>
          <p:nvPr/>
        </p:nvCxnSpPr>
        <p:spPr>
          <a:xfrm>
            <a:off x="4629098" y="2513915"/>
            <a:ext cx="0" cy="3303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B6C60266-C9EB-2B47-AA18-C89F34343A2F}"/>
              </a:ext>
            </a:extLst>
          </p:cNvPr>
          <p:cNvSpPr/>
          <p:nvPr/>
        </p:nvSpPr>
        <p:spPr>
          <a:xfrm>
            <a:off x="3219547" y="1091819"/>
            <a:ext cx="2802289" cy="3546589"/>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F5C6BFD4-5416-3443-95B0-E68CEF49BEB8}"/>
              </a:ext>
            </a:extLst>
          </p:cNvPr>
          <p:cNvSpPr/>
          <p:nvPr/>
        </p:nvSpPr>
        <p:spPr>
          <a:xfrm>
            <a:off x="89201" y="1107679"/>
            <a:ext cx="2893751" cy="3530729"/>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0" name="Rounded Rectangle 49">
            <a:extLst>
              <a:ext uri="{FF2B5EF4-FFF2-40B4-BE49-F238E27FC236}">
                <a16:creationId xmlns:a16="http://schemas.microsoft.com/office/drawing/2014/main" id="{5A2F1763-CAAD-4D4E-BFCB-AE3A39AFE30D}"/>
              </a:ext>
            </a:extLst>
          </p:cNvPr>
          <p:cNvSpPr/>
          <p:nvPr/>
        </p:nvSpPr>
        <p:spPr>
          <a:xfrm>
            <a:off x="6247124" y="1107679"/>
            <a:ext cx="2802289" cy="3546589"/>
          </a:xfrm>
          <a:prstGeom prst="roundRect">
            <a:avLst/>
          </a:prstGeom>
          <a:no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51" name="TextBox 50">
            <a:extLst>
              <a:ext uri="{FF2B5EF4-FFF2-40B4-BE49-F238E27FC236}">
                <a16:creationId xmlns:a16="http://schemas.microsoft.com/office/drawing/2014/main" id="{D5ED5D82-F3D9-E145-9DEB-A1F180A9AA72}"/>
              </a:ext>
            </a:extLst>
          </p:cNvPr>
          <p:cNvSpPr txBox="1"/>
          <p:nvPr/>
        </p:nvSpPr>
        <p:spPr>
          <a:xfrm>
            <a:off x="6620582" y="736665"/>
            <a:ext cx="1622560" cy="338554"/>
          </a:xfrm>
          <a:prstGeom prst="rect">
            <a:avLst/>
          </a:prstGeom>
          <a:noFill/>
        </p:spPr>
        <p:txBody>
          <a:bodyPr wrap="none" rtlCol="0">
            <a:spAutoFit/>
          </a:bodyPr>
          <a:lstStyle/>
          <a:p>
            <a:r>
              <a:rPr lang="en-US" sz="1600" b="1" dirty="0"/>
              <a:t>Model Outputs</a:t>
            </a:r>
          </a:p>
        </p:txBody>
      </p:sp>
      <p:sp>
        <p:nvSpPr>
          <p:cNvPr id="47" name="Oval 46">
            <a:extLst>
              <a:ext uri="{FF2B5EF4-FFF2-40B4-BE49-F238E27FC236}">
                <a16:creationId xmlns:a16="http://schemas.microsoft.com/office/drawing/2014/main" id="{A72624B3-CC6F-2A46-BA0C-CBB1AC7DD07A}"/>
              </a:ext>
            </a:extLst>
          </p:cNvPr>
          <p:cNvSpPr/>
          <p:nvPr/>
        </p:nvSpPr>
        <p:spPr>
          <a:xfrm>
            <a:off x="6350193" y="1226588"/>
            <a:ext cx="2596149" cy="1278332"/>
          </a:xfrm>
          <a:prstGeom prst="ellipse">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Change in annual average PM2.5 concentration</a:t>
            </a:r>
          </a:p>
        </p:txBody>
      </p:sp>
      <p:sp>
        <p:nvSpPr>
          <p:cNvPr id="53" name="Oval 52">
            <a:extLst>
              <a:ext uri="{FF2B5EF4-FFF2-40B4-BE49-F238E27FC236}">
                <a16:creationId xmlns:a16="http://schemas.microsoft.com/office/drawing/2014/main" id="{E3421F0B-EC5D-E147-AD5A-62E54F584426}"/>
              </a:ext>
            </a:extLst>
          </p:cNvPr>
          <p:cNvSpPr/>
          <p:nvPr/>
        </p:nvSpPr>
        <p:spPr>
          <a:xfrm>
            <a:off x="6350193" y="2935035"/>
            <a:ext cx="2596149" cy="1273016"/>
          </a:xfrm>
          <a:prstGeom prst="ellipse">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Increase in the number of premature mortalities</a:t>
            </a:r>
          </a:p>
        </p:txBody>
      </p:sp>
      <p:sp>
        <p:nvSpPr>
          <p:cNvPr id="48" name="TextBox 47">
            <a:extLst>
              <a:ext uri="{FF2B5EF4-FFF2-40B4-BE49-F238E27FC236}">
                <a16:creationId xmlns:a16="http://schemas.microsoft.com/office/drawing/2014/main" id="{C98421BE-6811-244C-809F-2E6EBADD2A43}"/>
              </a:ext>
            </a:extLst>
          </p:cNvPr>
          <p:cNvSpPr txBox="1"/>
          <p:nvPr/>
        </p:nvSpPr>
        <p:spPr>
          <a:xfrm>
            <a:off x="5297872" y="3302545"/>
            <a:ext cx="614271" cy="276999"/>
          </a:xfrm>
          <a:prstGeom prst="rect">
            <a:avLst/>
          </a:prstGeom>
          <a:noFill/>
        </p:spPr>
        <p:txBody>
          <a:bodyPr wrap="none" rtlCol="0">
            <a:spAutoFit/>
          </a:bodyPr>
          <a:lstStyle/>
          <a:p>
            <a:r>
              <a:rPr lang="en-US" sz="1200" dirty="0"/>
              <a:t>[6], [7]</a:t>
            </a:r>
          </a:p>
        </p:txBody>
      </p:sp>
    </p:spTree>
    <p:extLst>
      <p:ext uri="{BB962C8B-B14F-4D97-AF65-F5344CB8AC3E}">
        <p14:creationId xmlns:p14="http://schemas.microsoft.com/office/powerpoint/2010/main" val="263452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699" y="216425"/>
            <a:ext cx="869738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Methods:</a:t>
            </a:r>
            <a:r>
              <a:rPr lang="en" sz="2200" dirty="0"/>
              <a:t> Responsibility for generation from imports and self-generation</a:t>
            </a:r>
            <a:endParaRPr sz="2200" dirty="0"/>
          </a:p>
        </p:txBody>
      </p:sp>
      <p:sp>
        <p:nvSpPr>
          <p:cNvPr id="34" name="Rectangle 33">
            <a:extLst>
              <a:ext uri="{FF2B5EF4-FFF2-40B4-BE49-F238E27FC236}">
                <a16:creationId xmlns:a16="http://schemas.microsoft.com/office/drawing/2014/main" id="{A85482B4-7F2F-FA42-B62E-5EA6ED5C4B08}"/>
              </a:ext>
            </a:extLst>
          </p:cNvPr>
          <p:cNvSpPr/>
          <p:nvPr/>
        </p:nvSpPr>
        <p:spPr>
          <a:xfrm>
            <a:off x="1286058" y="2573378"/>
            <a:ext cx="1985435" cy="1124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Electricity generated  in BA</a:t>
            </a:r>
            <a:r>
              <a:rPr lang="en-US" sz="1400" baseline="-25000" dirty="0"/>
              <a:t>1</a:t>
            </a:r>
            <a:r>
              <a:rPr lang="en-US" sz="1400" dirty="0"/>
              <a:t> consumed within BA</a:t>
            </a:r>
            <a:r>
              <a:rPr lang="en-US" sz="1400" baseline="-25000" dirty="0"/>
              <a:t>1</a:t>
            </a:r>
            <a:endParaRPr lang="en-US" sz="1400" dirty="0"/>
          </a:p>
        </p:txBody>
      </p:sp>
      <p:sp>
        <p:nvSpPr>
          <p:cNvPr id="37" name="Rectangle 36">
            <a:extLst>
              <a:ext uri="{FF2B5EF4-FFF2-40B4-BE49-F238E27FC236}">
                <a16:creationId xmlns:a16="http://schemas.microsoft.com/office/drawing/2014/main" id="{D58EA427-5062-EA43-B775-7DB3B6A43C32}"/>
              </a:ext>
            </a:extLst>
          </p:cNvPr>
          <p:cNvSpPr/>
          <p:nvPr/>
        </p:nvSpPr>
        <p:spPr>
          <a:xfrm>
            <a:off x="3276580" y="2573378"/>
            <a:ext cx="1100546" cy="11242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Electricity generated in BA</a:t>
            </a:r>
            <a:r>
              <a:rPr lang="en-US" sz="1400" baseline="-25000" dirty="0">
                <a:solidFill>
                  <a:schemeClr val="accent1">
                    <a:lumMod val="50000"/>
                  </a:schemeClr>
                </a:solidFill>
              </a:rPr>
              <a:t>1</a:t>
            </a:r>
            <a:r>
              <a:rPr lang="en-US" sz="1400" dirty="0">
                <a:solidFill>
                  <a:schemeClr val="accent1">
                    <a:lumMod val="50000"/>
                  </a:schemeClr>
                </a:solidFill>
              </a:rPr>
              <a:t> exported to other BAs</a:t>
            </a:r>
          </a:p>
        </p:txBody>
      </p:sp>
      <p:sp>
        <p:nvSpPr>
          <p:cNvPr id="35" name="Rectangle 34">
            <a:extLst>
              <a:ext uri="{FF2B5EF4-FFF2-40B4-BE49-F238E27FC236}">
                <a16:creationId xmlns:a16="http://schemas.microsoft.com/office/drawing/2014/main" id="{878403E8-880E-F24F-A9FD-CAC0353F6C92}"/>
              </a:ext>
            </a:extLst>
          </p:cNvPr>
          <p:cNvSpPr/>
          <p:nvPr/>
        </p:nvSpPr>
        <p:spPr>
          <a:xfrm>
            <a:off x="1286058" y="1978704"/>
            <a:ext cx="1985435" cy="59467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Electricity generated in BA</a:t>
            </a:r>
            <a:r>
              <a:rPr lang="en-US" sz="1400" baseline="-25000" dirty="0"/>
              <a:t>2</a:t>
            </a:r>
            <a:r>
              <a:rPr lang="en-US" sz="1400" dirty="0"/>
              <a:t> consumed in BA</a:t>
            </a:r>
            <a:r>
              <a:rPr lang="en-US" sz="1400" baseline="-25000" dirty="0"/>
              <a:t>1</a:t>
            </a:r>
            <a:endParaRPr lang="en-US" sz="1400" dirty="0"/>
          </a:p>
        </p:txBody>
      </p:sp>
      <p:sp>
        <p:nvSpPr>
          <p:cNvPr id="36" name="TextBox 35">
            <a:extLst>
              <a:ext uri="{FF2B5EF4-FFF2-40B4-BE49-F238E27FC236}">
                <a16:creationId xmlns:a16="http://schemas.microsoft.com/office/drawing/2014/main" id="{4F80D210-2CE5-214B-932A-41796497FE86}"/>
              </a:ext>
            </a:extLst>
          </p:cNvPr>
          <p:cNvSpPr txBox="1"/>
          <p:nvPr/>
        </p:nvSpPr>
        <p:spPr>
          <a:xfrm>
            <a:off x="-79446" y="2660722"/>
            <a:ext cx="1090363" cy="307777"/>
          </a:xfrm>
          <a:prstGeom prst="rect">
            <a:avLst/>
          </a:prstGeom>
          <a:noFill/>
        </p:spPr>
        <p:txBody>
          <a:bodyPr wrap="none" rtlCol="0">
            <a:spAutoFit/>
          </a:bodyPr>
          <a:lstStyle/>
          <a:p>
            <a:r>
              <a:rPr lang="en-US" sz="1400" dirty="0"/>
              <a:t>D: Demand</a:t>
            </a:r>
          </a:p>
        </p:txBody>
      </p:sp>
      <p:sp>
        <p:nvSpPr>
          <p:cNvPr id="40" name="Rectangle 39">
            <a:extLst>
              <a:ext uri="{FF2B5EF4-FFF2-40B4-BE49-F238E27FC236}">
                <a16:creationId xmlns:a16="http://schemas.microsoft.com/office/drawing/2014/main" id="{B9FF18A4-7FFC-FB43-B39E-37731C16F1BF}"/>
              </a:ext>
            </a:extLst>
          </p:cNvPr>
          <p:cNvSpPr/>
          <p:nvPr/>
        </p:nvSpPr>
        <p:spPr>
          <a:xfrm>
            <a:off x="1286058" y="1381218"/>
            <a:ext cx="1985435" cy="59467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Electricity generated in BA</a:t>
            </a:r>
            <a:r>
              <a:rPr lang="en-US" sz="1400" baseline="-25000" dirty="0"/>
              <a:t>3</a:t>
            </a:r>
            <a:r>
              <a:rPr lang="en-US" sz="1400" dirty="0"/>
              <a:t> consumed in BA</a:t>
            </a:r>
            <a:r>
              <a:rPr lang="en-US" sz="1400" baseline="-25000" dirty="0"/>
              <a:t>1</a:t>
            </a:r>
            <a:endParaRPr lang="en-US" sz="1400" dirty="0"/>
          </a:p>
        </p:txBody>
      </p:sp>
      <p:sp>
        <p:nvSpPr>
          <p:cNvPr id="38" name="Left Brace 37">
            <a:extLst>
              <a:ext uri="{FF2B5EF4-FFF2-40B4-BE49-F238E27FC236}">
                <a16:creationId xmlns:a16="http://schemas.microsoft.com/office/drawing/2014/main" id="{5562C7FE-9CE8-0D4E-866F-BDE47315B153}"/>
              </a:ext>
            </a:extLst>
          </p:cNvPr>
          <p:cNvSpPr/>
          <p:nvPr/>
        </p:nvSpPr>
        <p:spPr>
          <a:xfrm>
            <a:off x="866221" y="1330587"/>
            <a:ext cx="414750" cy="2367053"/>
          </a:xfrm>
          <a:prstGeom prst="leftBrace">
            <a:avLst>
              <a:gd name="adj1" fmla="val 8333"/>
              <a:gd name="adj2" fmla="val 629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e 38">
            <a:extLst>
              <a:ext uri="{FF2B5EF4-FFF2-40B4-BE49-F238E27FC236}">
                <a16:creationId xmlns:a16="http://schemas.microsoft.com/office/drawing/2014/main" id="{4E9D3D86-6B38-3849-91A2-46A677BAFE32}"/>
              </a:ext>
            </a:extLst>
          </p:cNvPr>
          <p:cNvSpPr/>
          <p:nvPr/>
        </p:nvSpPr>
        <p:spPr>
          <a:xfrm rot="16200000">
            <a:off x="2720410" y="2341287"/>
            <a:ext cx="217279" cy="30961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AA4BCA3A-7976-2842-B60B-3E5D8BE74CB9}"/>
              </a:ext>
            </a:extLst>
          </p:cNvPr>
          <p:cNvSpPr txBox="1"/>
          <p:nvPr/>
        </p:nvSpPr>
        <p:spPr>
          <a:xfrm>
            <a:off x="1837148" y="3980449"/>
            <a:ext cx="1308371" cy="307777"/>
          </a:xfrm>
          <a:prstGeom prst="rect">
            <a:avLst/>
          </a:prstGeom>
          <a:noFill/>
        </p:spPr>
        <p:txBody>
          <a:bodyPr wrap="none" rtlCol="0">
            <a:spAutoFit/>
          </a:bodyPr>
          <a:lstStyle/>
          <a:p>
            <a:r>
              <a:rPr lang="en-US" sz="1400" dirty="0"/>
              <a:t>G: Generation</a:t>
            </a:r>
          </a:p>
        </p:txBody>
      </p:sp>
      <p:sp>
        <p:nvSpPr>
          <p:cNvPr id="44" name="Left Brace 43">
            <a:extLst>
              <a:ext uri="{FF2B5EF4-FFF2-40B4-BE49-F238E27FC236}">
                <a16:creationId xmlns:a16="http://schemas.microsoft.com/office/drawing/2014/main" id="{7C12B098-CFBD-6345-AF0E-FA4E3357698F}"/>
              </a:ext>
            </a:extLst>
          </p:cNvPr>
          <p:cNvSpPr/>
          <p:nvPr/>
        </p:nvSpPr>
        <p:spPr>
          <a:xfrm>
            <a:off x="770105" y="1381218"/>
            <a:ext cx="470292" cy="1190532"/>
          </a:xfrm>
          <a:prstGeom prst="leftBrace">
            <a:avLst>
              <a:gd name="adj1" fmla="val 8333"/>
              <a:gd name="adj2" fmla="val 51259"/>
            </a:avLst>
          </a:prstGeom>
          <a:no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C60B1917-E66D-0247-ADCA-20DB51F36F49}"/>
              </a:ext>
            </a:extLst>
          </p:cNvPr>
          <p:cNvSpPr txBox="1"/>
          <p:nvPr/>
        </p:nvSpPr>
        <p:spPr>
          <a:xfrm>
            <a:off x="0" y="1612619"/>
            <a:ext cx="930063" cy="307777"/>
          </a:xfrm>
          <a:prstGeom prst="rect">
            <a:avLst/>
          </a:prstGeom>
          <a:noFill/>
        </p:spPr>
        <p:txBody>
          <a:bodyPr wrap="none" rtlCol="0">
            <a:spAutoFit/>
          </a:bodyPr>
          <a:lstStyle/>
          <a:p>
            <a:r>
              <a:rPr lang="en-US" sz="1400" dirty="0"/>
              <a:t>I: Imports</a:t>
            </a:r>
          </a:p>
        </p:txBody>
      </p:sp>
      <p:sp>
        <p:nvSpPr>
          <p:cNvPr id="47" name="Left Brace 46">
            <a:extLst>
              <a:ext uri="{FF2B5EF4-FFF2-40B4-BE49-F238E27FC236}">
                <a16:creationId xmlns:a16="http://schemas.microsoft.com/office/drawing/2014/main" id="{2D75444B-B9BB-DA46-90E4-2827E993C658}"/>
              </a:ext>
            </a:extLst>
          </p:cNvPr>
          <p:cNvSpPr/>
          <p:nvPr/>
        </p:nvSpPr>
        <p:spPr>
          <a:xfrm rot="16200000">
            <a:off x="3610927" y="3406903"/>
            <a:ext cx="404068" cy="10829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C7E3D38B-79CE-F44B-B438-3C36B8C764FC}"/>
              </a:ext>
            </a:extLst>
          </p:cNvPr>
          <p:cNvSpPr txBox="1"/>
          <p:nvPr/>
        </p:nvSpPr>
        <p:spPr>
          <a:xfrm>
            <a:off x="3352022" y="4180785"/>
            <a:ext cx="1011815" cy="307777"/>
          </a:xfrm>
          <a:prstGeom prst="rect">
            <a:avLst/>
          </a:prstGeom>
          <a:noFill/>
        </p:spPr>
        <p:txBody>
          <a:bodyPr wrap="none" rtlCol="0">
            <a:spAutoFit/>
          </a:bodyPr>
          <a:lstStyle/>
          <a:p>
            <a:r>
              <a:rPr lang="en-US" sz="1400" dirty="0"/>
              <a:t>X: Exports</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53BD2D0-96D0-8044-BF15-67CA5B9D320B}"/>
                  </a:ext>
                </a:extLst>
              </p:cNvPr>
              <p:cNvSpPr txBox="1"/>
              <p:nvPr/>
            </p:nvSpPr>
            <p:spPr>
              <a:xfrm>
                <a:off x="7657887" y="918290"/>
                <a:ext cx="1043491" cy="4069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𝑓</m:t>
                          </m:r>
                        </m:e>
                        <m:sub>
                          <m:r>
                            <a:rPr lang="en-US" sz="1400" b="0" i="1" smtClean="0">
                              <a:latin typeface="Cambria Math" panose="02040503050406030204" pitchFamily="18" charset="0"/>
                            </a:rPr>
                            <m:t>𝐵𝐴</m:t>
                          </m:r>
                        </m:sub>
                      </m:sSub>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𝐷</m:t>
                          </m:r>
                        </m:num>
                        <m:den>
                          <m:r>
                            <a:rPr lang="en-US" sz="1400" b="0" i="1" smtClean="0">
                              <a:latin typeface="Cambria Math" panose="02040503050406030204" pitchFamily="18" charset="0"/>
                            </a:rPr>
                            <m:t>𝐷</m:t>
                          </m:r>
                          <m:r>
                            <a:rPr lang="en-US" sz="1400" b="0" i="1" smtClean="0">
                              <a:latin typeface="Cambria Math" panose="02040503050406030204" pitchFamily="18" charset="0"/>
                            </a:rPr>
                            <m:t>+</m:t>
                          </m:r>
                          <m:r>
                            <a:rPr lang="en-US" sz="1400" b="0" i="1" smtClean="0">
                              <a:latin typeface="Cambria Math" panose="02040503050406030204" pitchFamily="18" charset="0"/>
                            </a:rPr>
                            <m:t>𝑋</m:t>
                          </m:r>
                        </m:den>
                      </m:f>
                    </m:oMath>
                  </m:oMathPara>
                </a14:m>
                <a:endParaRPr lang="en-US" sz="1400" dirty="0"/>
              </a:p>
            </p:txBody>
          </p:sp>
        </mc:Choice>
        <mc:Fallback xmlns="">
          <p:sp>
            <p:nvSpPr>
              <p:cNvPr id="49" name="TextBox 48">
                <a:extLst>
                  <a:ext uri="{FF2B5EF4-FFF2-40B4-BE49-F238E27FC236}">
                    <a16:creationId xmlns:a16="http://schemas.microsoft.com/office/drawing/2014/main" id="{B53BD2D0-96D0-8044-BF15-67CA5B9D320B}"/>
                  </a:ext>
                </a:extLst>
              </p:cNvPr>
              <p:cNvSpPr txBox="1">
                <a:spLocks noRot="1" noChangeAspect="1" noMove="1" noResize="1" noEditPoints="1" noAdjustHandles="1" noChangeArrowheads="1" noChangeShapeType="1" noTextEdit="1"/>
              </p:cNvSpPr>
              <p:nvPr/>
            </p:nvSpPr>
            <p:spPr>
              <a:xfrm>
                <a:off x="7657887" y="918290"/>
                <a:ext cx="1043491" cy="406906"/>
              </a:xfrm>
              <a:prstGeom prst="rect">
                <a:avLst/>
              </a:prstGeom>
              <a:blipFill>
                <a:blip r:embed="rId3"/>
                <a:stretch>
                  <a:fillRect l="-4819" t="-3030" r="-3614"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0172F33-5D40-F745-9DC8-FCDD86C35455}"/>
                  </a:ext>
                </a:extLst>
              </p:cNvPr>
              <p:cNvSpPr txBox="1"/>
              <p:nvPr/>
            </p:nvSpPr>
            <p:spPr>
              <a:xfrm>
                <a:off x="5433914" y="1330587"/>
                <a:ext cx="1736245" cy="571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𝐷</m:t>
                      </m:r>
                      <m:r>
                        <a:rPr lang="en-US" sz="1400" b="0" i="1" smtClean="0">
                          <a:latin typeface="Cambria Math" panose="02040503050406030204" pitchFamily="18" charset="0"/>
                        </a:rPr>
                        <m:t>= </m:t>
                      </m:r>
                      <m:d>
                        <m:dPr>
                          <m:ctrlPr>
                            <a:rPr lang="en-US" sz="1400" b="0" i="1" smtClean="0">
                              <a:latin typeface="Cambria Math" panose="02040503050406030204" pitchFamily="18" charset="0"/>
                            </a:rPr>
                          </m:ctrlPr>
                        </m:dPr>
                        <m:e>
                          <m:nary>
                            <m:naryPr>
                              <m:chr m:val="∑"/>
                              <m:subHide m:val="on"/>
                              <m:supHide m:val="on"/>
                              <m:ctrlPr>
                                <a:rPr lang="en-US" sz="1400" b="0" i="1" smtClean="0">
                                  <a:latin typeface="Cambria Math" panose="02040503050406030204" pitchFamily="18" charset="0"/>
                                </a:rPr>
                              </m:ctrlPr>
                            </m:naryPr>
                            <m:sub/>
                            <m:sup/>
                            <m:e>
                              <m:r>
                                <a:rPr lang="en-US" sz="1400" b="0" i="1" smtClean="0">
                                  <a:latin typeface="Cambria Math" panose="02040503050406030204" pitchFamily="18" charset="0"/>
                                </a:rPr>
                                <m:t>𝐼</m:t>
                              </m:r>
                            </m:e>
                          </m:nary>
                          <m:r>
                            <a:rPr lang="en-US" sz="1400" b="0" i="1" smtClean="0">
                              <a:latin typeface="Cambria Math" panose="02040503050406030204" pitchFamily="18" charset="0"/>
                            </a:rPr>
                            <m:t>+</m:t>
                          </m:r>
                          <m:r>
                            <a:rPr lang="en-US" sz="1400" b="0" i="1" smtClean="0">
                              <a:latin typeface="Cambria Math" panose="02040503050406030204" pitchFamily="18" charset="0"/>
                            </a:rPr>
                            <m:t>𝐺</m:t>
                          </m:r>
                        </m:e>
                      </m:d>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𝑓</m:t>
                          </m:r>
                        </m:e>
                        <m:sub>
                          <m:r>
                            <a:rPr lang="en-US" sz="1400" b="0" i="1" smtClean="0">
                              <a:latin typeface="Cambria Math" panose="02040503050406030204" pitchFamily="18" charset="0"/>
                              <a:ea typeface="Cambria Math" panose="02040503050406030204" pitchFamily="18" charset="0"/>
                            </a:rPr>
                            <m:t>𝐵𝐴</m:t>
                          </m:r>
                        </m:sub>
                      </m:sSub>
                    </m:oMath>
                  </m:oMathPara>
                </a14:m>
                <a:endParaRPr lang="en-US" sz="1400" dirty="0"/>
              </a:p>
            </p:txBody>
          </p:sp>
        </mc:Choice>
        <mc:Fallback xmlns="">
          <p:sp>
            <p:nvSpPr>
              <p:cNvPr id="50" name="TextBox 49">
                <a:extLst>
                  <a:ext uri="{FF2B5EF4-FFF2-40B4-BE49-F238E27FC236}">
                    <a16:creationId xmlns:a16="http://schemas.microsoft.com/office/drawing/2014/main" id="{30172F33-5D40-F745-9DC8-FCDD86C35455}"/>
                  </a:ext>
                </a:extLst>
              </p:cNvPr>
              <p:cNvSpPr txBox="1">
                <a:spLocks noRot="1" noChangeAspect="1" noMove="1" noResize="1" noEditPoints="1" noAdjustHandles="1" noChangeArrowheads="1" noChangeShapeType="1" noTextEdit="1"/>
              </p:cNvSpPr>
              <p:nvPr/>
            </p:nvSpPr>
            <p:spPr>
              <a:xfrm>
                <a:off x="5433914" y="1330587"/>
                <a:ext cx="1736245" cy="571631"/>
              </a:xfrm>
              <a:prstGeom prst="rect">
                <a:avLst/>
              </a:prstGeom>
              <a:blipFill>
                <a:blip r:embed="rId4"/>
                <a:stretch>
                  <a:fillRect l="-7971" t="-123913" b="-191304"/>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243497A8-37E9-9D4D-9692-CC8079E395BA}"/>
              </a:ext>
            </a:extLst>
          </p:cNvPr>
          <p:cNvSpPr txBox="1"/>
          <p:nvPr/>
        </p:nvSpPr>
        <p:spPr>
          <a:xfrm>
            <a:off x="4050396" y="1014236"/>
            <a:ext cx="3549370" cy="307777"/>
          </a:xfrm>
          <a:prstGeom prst="rect">
            <a:avLst/>
          </a:prstGeom>
          <a:noFill/>
        </p:spPr>
        <p:txBody>
          <a:bodyPr wrap="none" rtlCol="0">
            <a:spAutoFit/>
          </a:bodyPr>
          <a:lstStyle/>
          <a:p>
            <a:r>
              <a:rPr lang="en-US" sz="1400" dirty="0"/>
              <a:t>Fraction of electricity consumed within BA:</a:t>
            </a:r>
          </a:p>
        </p:txBody>
      </p:sp>
      <p:sp>
        <p:nvSpPr>
          <p:cNvPr id="52" name="TextBox 51">
            <a:extLst>
              <a:ext uri="{FF2B5EF4-FFF2-40B4-BE49-F238E27FC236}">
                <a16:creationId xmlns:a16="http://schemas.microsoft.com/office/drawing/2014/main" id="{84973A7B-95AD-5A49-99BB-3552A4D63D32}"/>
              </a:ext>
            </a:extLst>
          </p:cNvPr>
          <p:cNvSpPr txBox="1"/>
          <p:nvPr/>
        </p:nvSpPr>
        <p:spPr>
          <a:xfrm>
            <a:off x="4050396" y="1486241"/>
            <a:ext cx="1307730" cy="307777"/>
          </a:xfrm>
          <a:prstGeom prst="rect">
            <a:avLst/>
          </a:prstGeom>
          <a:noFill/>
        </p:spPr>
        <p:txBody>
          <a:bodyPr wrap="none" rtlCol="0">
            <a:spAutoFit/>
          </a:bodyPr>
          <a:lstStyle/>
          <a:p>
            <a:r>
              <a:rPr lang="en-US" sz="1400" dirty="0"/>
              <a:t>Total demand:</a:t>
            </a:r>
          </a:p>
        </p:txBody>
      </p:sp>
      <p:sp>
        <p:nvSpPr>
          <p:cNvPr id="53" name="TextBox 52">
            <a:extLst>
              <a:ext uri="{FF2B5EF4-FFF2-40B4-BE49-F238E27FC236}">
                <a16:creationId xmlns:a16="http://schemas.microsoft.com/office/drawing/2014/main" id="{F5BCCC24-0556-8646-BB02-41F41A362364}"/>
              </a:ext>
            </a:extLst>
          </p:cNvPr>
          <p:cNvSpPr txBox="1"/>
          <p:nvPr/>
        </p:nvSpPr>
        <p:spPr>
          <a:xfrm>
            <a:off x="4050396" y="2050546"/>
            <a:ext cx="1497526" cy="307777"/>
          </a:xfrm>
          <a:prstGeom prst="rect">
            <a:avLst/>
          </a:prstGeom>
          <a:noFill/>
        </p:spPr>
        <p:txBody>
          <a:bodyPr wrap="none" rtlCol="0">
            <a:spAutoFit/>
          </a:bodyPr>
          <a:lstStyle/>
          <a:p>
            <a:r>
              <a:rPr lang="en-US" sz="1400" dirty="0"/>
              <a:t>Self-generation: </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10EB33F-0F5E-7243-B12B-23D551F8F8C3}"/>
                  </a:ext>
                </a:extLst>
              </p:cNvPr>
              <p:cNvSpPr txBox="1"/>
              <p:nvPr/>
            </p:nvSpPr>
            <p:spPr>
              <a:xfrm>
                <a:off x="4107305" y="3507698"/>
                <a:ext cx="8656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a:fld id="{825F15A7-03F4-43D7-82C5-3E23DA2F108C}" type="mathplaceholder">
                        <a:rPr lang="en-US" i="1" smtClean="0">
                          <a:latin typeface="Cambria Math" panose="02040503050406030204" pitchFamily="18" charset="0"/>
                        </a:rPr>
                        <a:t>.</a:t>
                      </a:fld>
                    </m:oMath>
                  </m:oMathPara>
                </a14:m>
                <a:endParaRPr lang="en-US" dirty="0"/>
              </a:p>
            </p:txBody>
          </p:sp>
        </mc:Choice>
        <mc:Fallback xmlns="">
          <p:sp>
            <p:nvSpPr>
              <p:cNvPr id="54" name="TextBox 53">
                <a:extLst>
                  <a:ext uri="{FF2B5EF4-FFF2-40B4-BE49-F238E27FC236}">
                    <a16:creationId xmlns:a16="http://schemas.microsoft.com/office/drawing/2014/main" id="{410EB33F-0F5E-7243-B12B-23D551F8F8C3}"/>
                  </a:ext>
                </a:extLst>
              </p:cNvPr>
              <p:cNvSpPr txBox="1">
                <a:spLocks noRot="1" noChangeAspect="1" noMove="1" noResize="1" noEditPoints="1" noAdjustHandles="1" noChangeArrowheads="1" noChangeShapeType="1" noTextEdit="1"/>
              </p:cNvSpPr>
              <p:nvPr/>
            </p:nvSpPr>
            <p:spPr>
              <a:xfrm>
                <a:off x="4107305" y="3507698"/>
                <a:ext cx="86562" cy="21544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5DF06AF-751D-C841-8530-F5C27BC77967}"/>
                  </a:ext>
                </a:extLst>
              </p:cNvPr>
              <p:cNvSpPr txBox="1"/>
              <p:nvPr/>
            </p:nvSpPr>
            <p:spPr>
              <a:xfrm>
                <a:off x="5493561" y="2082494"/>
                <a:ext cx="5572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𝐺</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𝑓</m:t>
                          </m:r>
                        </m:e>
                        <m:sub>
                          <m:r>
                            <a:rPr lang="en-US" sz="1400" b="0" i="1" smtClean="0">
                              <a:latin typeface="Cambria Math" panose="02040503050406030204" pitchFamily="18" charset="0"/>
                              <a:ea typeface="Cambria Math" panose="02040503050406030204" pitchFamily="18" charset="0"/>
                            </a:rPr>
                            <m:t>𝐵𝐴</m:t>
                          </m:r>
                        </m:sub>
                      </m:sSub>
                    </m:oMath>
                  </m:oMathPara>
                </a14:m>
                <a:endParaRPr lang="en-US" sz="1400" dirty="0"/>
              </a:p>
            </p:txBody>
          </p:sp>
        </mc:Choice>
        <mc:Fallback xmlns="">
          <p:sp>
            <p:nvSpPr>
              <p:cNvPr id="55" name="TextBox 54">
                <a:extLst>
                  <a:ext uri="{FF2B5EF4-FFF2-40B4-BE49-F238E27FC236}">
                    <a16:creationId xmlns:a16="http://schemas.microsoft.com/office/drawing/2014/main" id="{45DF06AF-751D-C841-8530-F5C27BC77967}"/>
                  </a:ext>
                </a:extLst>
              </p:cNvPr>
              <p:cNvSpPr txBox="1">
                <a:spLocks noRot="1" noChangeAspect="1" noMove="1" noResize="1" noEditPoints="1" noAdjustHandles="1" noChangeArrowheads="1" noChangeShapeType="1" noTextEdit="1"/>
              </p:cNvSpPr>
              <p:nvPr/>
            </p:nvSpPr>
            <p:spPr>
              <a:xfrm>
                <a:off x="5493561" y="2082494"/>
                <a:ext cx="557268" cy="215444"/>
              </a:xfrm>
              <a:prstGeom prst="rect">
                <a:avLst/>
              </a:prstGeom>
              <a:blipFill>
                <a:blip r:embed="rId6"/>
                <a:stretch>
                  <a:fillRect l="-4444" b="-41176"/>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0FF1A078-740C-5842-BBFD-9EED1B105EE0}"/>
              </a:ext>
            </a:extLst>
          </p:cNvPr>
          <p:cNvSpPr txBox="1"/>
          <p:nvPr/>
        </p:nvSpPr>
        <p:spPr>
          <a:xfrm>
            <a:off x="4616970" y="2545701"/>
            <a:ext cx="4318811" cy="307777"/>
          </a:xfrm>
          <a:prstGeom prst="rect">
            <a:avLst/>
          </a:prstGeom>
          <a:noFill/>
        </p:spPr>
        <p:txBody>
          <a:bodyPr wrap="none" rtlCol="0">
            <a:spAutoFit/>
          </a:bodyPr>
          <a:lstStyle/>
          <a:p>
            <a:r>
              <a:rPr lang="en-US" sz="1400" dirty="0"/>
              <a:t>Fraction of generation in </a:t>
            </a:r>
            <a:r>
              <a:rPr lang="en-US" sz="1400" dirty="0" err="1"/>
              <a:t>BA</a:t>
            </a:r>
            <a:r>
              <a:rPr lang="en-US" sz="1400" baseline="-25000" dirty="0" err="1"/>
              <a:t>i</a:t>
            </a:r>
            <a:r>
              <a:rPr lang="en-US" sz="1400" dirty="0"/>
              <a:t> being imported by </a:t>
            </a:r>
            <a:r>
              <a:rPr lang="en-US" sz="1400" dirty="0" err="1"/>
              <a:t>BA</a:t>
            </a:r>
            <a:r>
              <a:rPr lang="en-US" sz="1400" baseline="-25000" dirty="0" err="1"/>
              <a:t>j</a:t>
            </a:r>
            <a:r>
              <a:rPr lang="en-US" sz="1400" dirty="0"/>
              <a:t>: </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AF2C3C6C-14DF-0F44-BC4A-7AB9ACE0DEDD}"/>
                  </a:ext>
                </a:extLst>
              </p:cNvPr>
              <p:cNvSpPr txBox="1"/>
              <p:nvPr/>
            </p:nvSpPr>
            <p:spPr>
              <a:xfrm>
                <a:off x="4796963" y="3012910"/>
                <a:ext cx="754502" cy="445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𝑓</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𝑗</m:t>
                          </m:r>
                        </m:sub>
                      </m:sSub>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𝐼</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𝑗</m:t>
                              </m:r>
                            </m:sub>
                          </m:sSub>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𝐺</m:t>
                              </m:r>
                            </m:e>
                            <m:sub>
                              <m:r>
                                <a:rPr lang="en-US" sz="1400" b="0" i="1" smtClean="0">
                                  <a:latin typeface="Cambria Math" panose="02040503050406030204" pitchFamily="18" charset="0"/>
                                </a:rPr>
                                <m:t>𝑖</m:t>
                              </m:r>
                            </m:sub>
                          </m:sSub>
                        </m:den>
                      </m:f>
                    </m:oMath>
                  </m:oMathPara>
                </a14:m>
                <a:endParaRPr lang="en-US" sz="1400" dirty="0"/>
              </a:p>
            </p:txBody>
          </p:sp>
        </mc:Choice>
        <mc:Fallback xmlns="">
          <p:sp>
            <p:nvSpPr>
              <p:cNvPr id="57" name="TextBox 56">
                <a:extLst>
                  <a:ext uri="{FF2B5EF4-FFF2-40B4-BE49-F238E27FC236}">
                    <a16:creationId xmlns:a16="http://schemas.microsoft.com/office/drawing/2014/main" id="{AF2C3C6C-14DF-0F44-BC4A-7AB9ACE0DEDD}"/>
                  </a:ext>
                </a:extLst>
              </p:cNvPr>
              <p:cNvSpPr txBox="1">
                <a:spLocks noRot="1" noChangeAspect="1" noMove="1" noResize="1" noEditPoints="1" noAdjustHandles="1" noChangeArrowheads="1" noChangeShapeType="1" noTextEdit="1"/>
              </p:cNvSpPr>
              <p:nvPr/>
            </p:nvSpPr>
            <p:spPr>
              <a:xfrm>
                <a:off x="4796963" y="3012910"/>
                <a:ext cx="754502" cy="445828"/>
              </a:xfrm>
              <a:prstGeom prst="rect">
                <a:avLst/>
              </a:prstGeom>
              <a:blipFill>
                <a:blip r:embed="rId7"/>
                <a:stretch>
                  <a:fillRect l="-8197" t="-2778" r="-1639" b="-8333"/>
                </a:stretch>
              </a:blipFill>
            </p:spPr>
            <p:txBody>
              <a:bodyPr/>
              <a:lstStyle/>
              <a:p>
                <a:r>
                  <a:rPr lang="en-US">
                    <a:noFill/>
                  </a:rPr>
                  <a:t> </a:t>
                </a:r>
              </a:p>
            </p:txBody>
          </p:sp>
        </mc:Fallback>
      </mc:AlternateContent>
      <p:sp>
        <p:nvSpPr>
          <p:cNvPr id="58" name="TextBox 57">
            <a:extLst>
              <a:ext uri="{FF2B5EF4-FFF2-40B4-BE49-F238E27FC236}">
                <a16:creationId xmlns:a16="http://schemas.microsoft.com/office/drawing/2014/main" id="{417DE462-69B4-3C47-9BE4-4DD01A845E69}"/>
              </a:ext>
            </a:extLst>
          </p:cNvPr>
          <p:cNvSpPr txBox="1"/>
          <p:nvPr/>
        </p:nvSpPr>
        <p:spPr>
          <a:xfrm>
            <a:off x="4652267" y="3498733"/>
            <a:ext cx="4356822" cy="1169551"/>
          </a:xfrm>
          <a:prstGeom prst="rect">
            <a:avLst/>
          </a:prstGeom>
          <a:noFill/>
        </p:spPr>
        <p:txBody>
          <a:bodyPr wrap="square" rtlCol="0">
            <a:spAutoFit/>
          </a:bodyPr>
          <a:lstStyle/>
          <a:p>
            <a:r>
              <a:rPr lang="en-US" sz="1400" dirty="0"/>
              <a:t>We assume the fraction of generation from each plant in </a:t>
            </a:r>
            <a:r>
              <a:rPr lang="en-US" sz="1400" dirty="0" err="1"/>
              <a:t>BA</a:t>
            </a:r>
            <a:r>
              <a:rPr lang="en-US" sz="1400" baseline="-25000" dirty="0" err="1"/>
              <a:t>i</a:t>
            </a:r>
            <a:r>
              <a:rPr lang="en-US" sz="1400" dirty="0"/>
              <a:t> going towards self-generation  is </a:t>
            </a:r>
            <a:r>
              <a:rPr lang="en-US" sz="1400" i="1" dirty="0" err="1"/>
              <a:t>f</a:t>
            </a:r>
            <a:r>
              <a:rPr lang="en-US" sz="1400" i="1" baseline="-25000" dirty="0" err="1"/>
              <a:t>BA</a:t>
            </a:r>
            <a:r>
              <a:rPr lang="en-US" sz="1400" i="1" dirty="0"/>
              <a:t>.</a:t>
            </a:r>
          </a:p>
          <a:p>
            <a:endParaRPr lang="en-US" sz="1400" i="1" dirty="0"/>
          </a:p>
          <a:p>
            <a:r>
              <a:rPr lang="en-US" sz="1400" dirty="0"/>
              <a:t>Likewise, we assume the fraction of generation from each plant in </a:t>
            </a:r>
            <a:r>
              <a:rPr lang="en-US" sz="1400" dirty="0" err="1"/>
              <a:t>BA</a:t>
            </a:r>
            <a:r>
              <a:rPr lang="en-US" sz="1400" baseline="-25000" dirty="0" err="1"/>
              <a:t>i</a:t>
            </a:r>
            <a:r>
              <a:rPr lang="en-US" sz="1400" dirty="0"/>
              <a:t> going towards imports in </a:t>
            </a:r>
            <a:r>
              <a:rPr lang="en-US" sz="1400" dirty="0" err="1"/>
              <a:t>BA</a:t>
            </a:r>
            <a:r>
              <a:rPr lang="en-US" sz="1400" baseline="-25000" dirty="0" err="1"/>
              <a:t>j</a:t>
            </a:r>
            <a:r>
              <a:rPr lang="en-US" sz="1400" dirty="0"/>
              <a:t> is </a:t>
            </a:r>
            <a:r>
              <a:rPr lang="en-US" sz="1400" i="1" dirty="0" err="1"/>
              <a:t>f</a:t>
            </a:r>
            <a:r>
              <a:rPr lang="en-US" sz="1400" i="1" baseline="-25000" dirty="0" err="1"/>
              <a:t>i,j</a:t>
            </a:r>
            <a:r>
              <a:rPr lang="en-US" sz="1400" i="1" dirty="0"/>
              <a:t>.</a:t>
            </a:r>
            <a:r>
              <a:rPr lang="en-US" sz="1400" dirty="0"/>
              <a:t> </a:t>
            </a:r>
          </a:p>
        </p:txBody>
      </p:sp>
      <p:sp>
        <p:nvSpPr>
          <p:cNvPr id="59" name="TextBox 58">
            <a:extLst>
              <a:ext uri="{FF2B5EF4-FFF2-40B4-BE49-F238E27FC236}">
                <a16:creationId xmlns:a16="http://schemas.microsoft.com/office/drawing/2014/main" id="{9C7E69D7-0EBF-0746-A6D0-1972EC110982}"/>
              </a:ext>
            </a:extLst>
          </p:cNvPr>
          <p:cNvSpPr txBox="1"/>
          <p:nvPr/>
        </p:nvSpPr>
        <p:spPr>
          <a:xfrm>
            <a:off x="3352022" y="1612619"/>
            <a:ext cx="402674" cy="307777"/>
          </a:xfrm>
          <a:prstGeom prst="rect">
            <a:avLst/>
          </a:prstGeom>
          <a:noFill/>
        </p:spPr>
        <p:txBody>
          <a:bodyPr wrap="none" rtlCol="0">
            <a:spAutoFit/>
          </a:bodyPr>
          <a:lstStyle/>
          <a:p>
            <a:r>
              <a:rPr lang="en-US" dirty="0"/>
              <a:t>I</a:t>
            </a:r>
            <a:r>
              <a:rPr lang="en-US" baseline="-25000" dirty="0"/>
              <a:t>3,1</a:t>
            </a:r>
            <a:endParaRPr lang="en-US" dirty="0"/>
          </a:p>
        </p:txBody>
      </p:sp>
      <p:sp>
        <p:nvSpPr>
          <p:cNvPr id="62" name="TextBox 61">
            <a:extLst>
              <a:ext uri="{FF2B5EF4-FFF2-40B4-BE49-F238E27FC236}">
                <a16:creationId xmlns:a16="http://schemas.microsoft.com/office/drawing/2014/main" id="{8388606E-026F-9042-9F1B-C65C3C5CEB6F}"/>
              </a:ext>
            </a:extLst>
          </p:cNvPr>
          <p:cNvSpPr txBox="1"/>
          <p:nvPr/>
        </p:nvSpPr>
        <p:spPr>
          <a:xfrm>
            <a:off x="3367609" y="2158073"/>
            <a:ext cx="402674" cy="307777"/>
          </a:xfrm>
          <a:prstGeom prst="rect">
            <a:avLst/>
          </a:prstGeom>
          <a:noFill/>
        </p:spPr>
        <p:txBody>
          <a:bodyPr wrap="none" rtlCol="0">
            <a:spAutoFit/>
          </a:bodyPr>
          <a:lstStyle/>
          <a:p>
            <a:r>
              <a:rPr lang="en-US" dirty="0"/>
              <a:t>I</a:t>
            </a:r>
            <a:r>
              <a:rPr lang="en-US" baseline="-25000" dirty="0"/>
              <a:t>2,1</a:t>
            </a:r>
            <a:endParaRPr lang="en-US" dirty="0"/>
          </a:p>
        </p:txBody>
      </p:sp>
    </p:spTree>
    <p:extLst>
      <p:ext uri="{BB962C8B-B14F-4D97-AF65-F5344CB8AC3E}">
        <p14:creationId xmlns:p14="http://schemas.microsoft.com/office/powerpoint/2010/main" val="310006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10FA-0A87-7C4E-849A-0B6FAAD63CB1}"/>
              </a:ext>
            </a:extLst>
          </p:cNvPr>
          <p:cNvSpPr>
            <a:spLocks noGrp="1"/>
          </p:cNvSpPr>
          <p:nvPr>
            <p:ph type="title"/>
          </p:nvPr>
        </p:nvSpPr>
        <p:spPr/>
        <p:txBody>
          <a:bodyPr/>
          <a:lstStyle/>
          <a:p>
            <a:r>
              <a:rPr lang="en-US" dirty="0"/>
              <a:t>Conceptual Example</a:t>
            </a:r>
          </a:p>
        </p:txBody>
      </p:sp>
      <p:sp>
        <p:nvSpPr>
          <p:cNvPr id="4" name="Slide Number Placeholder 3">
            <a:extLst>
              <a:ext uri="{FF2B5EF4-FFF2-40B4-BE49-F238E27FC236}">
                <a16:creationId xmlns:a16="http://schemas.microsoft.com/office/drawing/2014/main" id="{770C2FE1-AE27-D445-9FE4-68655A6ADD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a:extLst>
              <a:ext uri="{FF2B5EF4-FFF2-40B4-BE49-F238E27FC236}">
                <a16:creationId xmlns:a16="http://schemas.microsoft.com/office/drawing/2014/main" id="{E56DF2D7-97CB-D54D-B90B-2B6A4C6F4458}"/>
              </a:ext>
            </a:extLst>
          </p:cNvPr>
          <p:cNvPicPr>
            <a:picLocks noChangeAspect="1"/>
          </p:cNvPicPr>
          <p:nvPr/>
        </p:nvPicPr>
        <p:blipFill rotWithShape="1">
          <a:blip r:embed="rId2"/>
          <a:srcRect t="24099" b="15617"/>
          <a:stretch/>
        </p:blipFill>
        <p:spPr>
          <a:xfrm>
            <a:off x="243840" y="726348"/>
            <a:ext cx="8255342" cy="3845652"/>
          </a:xfrm>
          <a:prstGeom prst="rect">
            <a:avLst/>
          </a:prstGeom>
        </p:spPr>
      </p:pic>
    </p:spTree>
    <p:extLst>
      <p:ext uri="{BB962C8B-B14F-4D97-AF65-F5344CB8AC3E}">
        <p14:creationId xmlns:p14="http://schemas.microsoft.com/office/powerpoint/2010/main" val="271304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699" y="216425"/>
            <a:ext cx="869738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Methods:</a:t>
            </a:r>
            <a:r>
              <a:rPr lang="en" sz="2200" dirty="0"/>
              <a:t> Calculating emissions and premature mortality</a:t>
            </a:r>
            <a:endParaRPr sz="2200" dirty="0"/>
          </a:p>
        </p:txBody>
      </p:sp>
      <p:pic>
        <p:nvPicPr>
          <p:cNvPr id="29" name="Picture 28">
            <a:extLst>
              <a:ext uri="{FF2B5EF4-FFF2-40B4-BE49-F238E27FC236}">
                <a16:creationId xmlns:a16="http://schemas.microsoft.com/office/drawing/2014/main" id="{DEA18143-BCD4-754B-B555-9551E04EB106}"/>
              </a:ext>
            </a:extLst>
          </p:cNvPr>
          <p:cNvPicPr>
            <a:picLocks noChangeAspect="1"/>
          </p:cNvPicPr>
          <p:nvPr/>
        </p:nvPicPr>
        <p:blipFill>
          <a:blip r:embed="rId3">
            <a:alphaModFix amt="50000"/>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Effect>
                      <a14:saturation sat="0"/>
                    </a14:imgEffect>
                  </a14:imgLayer>
                </a14:imgProps>
              </a:ext>
            </a:extLst>
          </a:blip>
          <a:stretch>
            <a:fillRect/>
          </a:stretch>
        </p:blipFill>
        <p:spPr>
          <a:xfrm>
            <a:off x="4274343" y="1266950"/>
            <a:ext cx="5198833" cy="2904565"/>
          </a:xfrm>
          <a:prstGeom prst="rect">
            <a:avLst/>
          </a:prstGeom>
        </p:spPr>
      </p:pic>
      <p:grpSp>
        <p:nvGrpSpPr>
          <p:cNvPr id="30" name="Group 29">
            <a:extLst>
              <a:ext uri="{FF2B5EF4-FFF2-40B4-BE49-F238E27FC236}">
                <a16:creationId xmlns:a16="http://schemas.microsoft.com/office/drawing/2014/main" id="{AB600B3F-ED1E-D048-A7D0-92D9629C4698}"/>
              </a:ext>
            </a:extLst>
          </p:cNvPr>
          <p:cNvGrpSpPr/>
          <p:nvPr/>
        </p:nvGrpSpPr>
        <p:grpSpPr>
          <a:xfrm>
            <a:off x="5997388" y="2850968"/>
            <a:ext cx="243392" cy="391211"/>
            <a:chOff x="7996517" y="3080981"/>
            <a:chExt cx="820911" cy="1241924"/>
          </a:xfrm>
        </p:grpSpPr>
        <p:sp>
          <p:nvSpPr>
            <p:cNvPr id="31" name="Triangle 30">
              <a:extLst>
                <a:ext uri="{FF2B5EF4-FFF2-40B4-BE49-F238E27FC236}">
                  <a16:creationId xmlns:a16="http://schemas.microsoft.com/office/drawing/2014/main" id="{208D34DC-104F-C141-8094-3BB5B973518F}"/>
                </a:ext>
              </a:extLst>
            </p:cNvPr>
            <p:cNvSpPr/>
            <p:nvPr/>
          </p:nvSpPr>
          <p:spPr>
            <a:xfrm>
              <a:off x="7996518" y="3621741"/>
              <a:ext cx="412376" cy="701164"/>
            </a:xfrm>
            <a:prstGeom prst="triangle">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EC1F01F3-CB4C-F444-A059-459DDAECCA5E}"/>
                </a:ext>
              </a:extLst>
            </p:cNvPr>
            <p:cNvSpPr/>
            <p:nvPr/>
          </p:nvSpPr>
          <p:spPr>
            <a:xfrm>
              <a:off x="8106869" y="3521538"/>
              <a:ext cx="191673" cy="594592"/>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Cloud 32">
              <a:extLst>
                <a:ext uri="{FF2B5EF4-FFF2-40B4-BE49-F238E27FC236}">
                  <a16:creationId xmlns:a16="http://schemas.microsoft.com/office/drawing/2014/main" id="{75C34368-9E6B-5242-B1C0-2BA376469E5A}"/>
                </a:ext>
              </a:extLst>
            </p:cNvPr>
            <p:cNvSpPr/>
            <p:nvPr/>
          </p:nvSpPr>
          <p:spPr>
            <a:xfrm>
              <a:off x="7996517" y="3080981"/>
              <a:ext cx="820911" cy="331599"/>
            </a:xfrm>
            <a:prstGeom prst="cloud">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531DF1CF-B501-FD44-953D-9D68890FDDD2}"/>
              </a:ext>
            </a:extLst>
          </p:cNvPr>
          <p:cNvGrpSpPr/>
          <p:nvPr/>
        </p:nvGrpSpPr>
        <p:grpSpPr>
          <a:xfrm>
            <a:off x="6111688" y="2965268"/>
            <a:ext cx="243392" cy="391211"/>
            <a:chOff x="7996517" y="3080981"/>
            <a:chExt cx="820911" cy="1241924"/>
          </a:xfrm>
        </p:grpSpPr>
        <p:sp>
          <p:nvSpPr>
            <p:cNvPr id="42" name="Triangle 41">
              <a:extLst>
                <a:ext uri="{FF2B5EF4-FFF2-40B4-BE49-F238E27FC236}">
                  <a16:creationId xmlns:a16="http://schemas.microsoft.com/office/drawing/2014/main" id="{24F017DC-DBD1-2D4A-BC51-795F3D2BC096}"/>
                </a:ext>
              </a:extLst>
            </p:cNvPr>
            <p:cNvSpPr/>
            <p:nvPr/>
          </p:nvSpPr>
          <p:spPr>
            <a:xfrm>
              <a:off x="7996518" y="3621741"/>
              <a:ext cx="412376" cy="701164"/>
            </a:xfrm>
            <a:prstGeom prst="triangle">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a:extLst>
                <a:ext uri="{FF2B5EF4-FFF2-40B4-BE49-F238E27FC236}">
                  <a16:creationId xmlns:a16="http://schemas.microsoft.com/office/drawing/2014/main" id="{3A7A4EEA-63D3-D242-827D-A98DBC7DF7D6}"/>
                </a:ext>
              </a:extLst>
            </p:cNvPr>
            <p:cNvSpPr/>
            <p:nvPr/>
          </p:nvSpPr>
          <p:spPr>
            <a:xfrm>
              <a:off x="8106869" y="3521538"/>
              <a:ext cx="191673" cy="594592"/>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Cloud 59">
              <a:extLst>
                <a:ext uri="{FF2B5EF4-FFF2-40B4-BE49-F238E27FC236}">
                  <a16:creationId xmlns:a16="http://schemas.microsoft.com/office/drawing/2014/main" id="{DFAC93B0-DA7B-3D4A-B4A2-7EFF1BB558B7}"/>
                </a:ext>
              </a:extLst>
            </p:cNvPr>
            <p:cNvSpPr/>
            <p:nvPr/>
          </p:nvSpPr>
          <p:spPr>
            <a:xfrm>
              <a:off x="7996517" y="3080981"/>
              <a:ext cx="820911" cy="331599"/>
            </a:xfrm>
            <a:prstGeom prst="cloud">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4EC26F53-B796-834C-82B7-20972825E53D}"/>
              </a:ext>
            </a:extLst>
          </p:cNvPr>
          <p:cNvGrpSpPr/>
          <p:nvPr/>
        </p:nvGrpSpPr>
        <p:grpSpPr>
          <a:xfrm>
            <a:off x="5296405" y="1998617"/>
            <a:ext cx="229184" cy="322793"/>
            <a:chOff x="7996517" y="3080981"/>
            <a:chExt cx="820911" cy="1241924"/>
          </a:xfrm>
        </p:grpSpPr>
        <p:sp>
          <p:nvSpPr>
            <p:cNvPr id="63" name="Triangle 62">
              <a:extLst>
                <a:ext uri="{FF2B5EF4-FFF2-40B4-BE49-F238E27FC236}">
                  <a16:creationId xmlns:a16="http://schemas.microsoft.com/office/drawing/2014/main" id="{8ECBBAC5-2D45-524E-95CC-1B46D685ED1D}"/>
                </a:ext>
              </a:extLst>
            </p:cNvPr>
            <p:cNvSpPr/>
            <p:nvPr/>
          </p:nvSpPr>
          <p:spPr>
            <a:xfrm>
              <a:off x="7996518" y="3621741"/>
              <a:ext cx="412376" cy="701164"/>
            </a:xfrm>
            <a:prstGeom prst="triangle">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AC7231CA-89AE-FC4B-B1B1-B9A1D172F09B}"/>
                </a:ext>
              </a:extLst>
            </p:cNvPr>
            <p:cNvSpPr/>
            <p:nvPr/>
          </p:nvSpPr>
          <p:spPr>
            <a:xfrm>
              <a:off x="8106869" y="3521538"/>
              <a:ext cx="191673" cy="594592"/>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Cloud 64">
              <a:extLst>
                <a:ext uri="{FF2B5EF4-FFF2-40B4-BE49-F238E27FC236}">
                  <a16:creationId xmlns:a16="http://schemas.microsoft.com/office/drawing/2014/main" id="{320B9422-ABDB-D64E-8C00-1EE2115D5D0C}"/>
                </a:ext>
              </a:extLst>
            </p:cNvPr>
            <p:cNvSpPr/>
            <p:nvPr/>
          </p:nvSpPr>
          <p:spPr>
            <a:xfrm>
              <a:off x="7996517" y="3080981"/>
              <a:ext cx="820911" cy="331599"/>
            </a:xfrm>
            <a:prstGeom prst="cloud">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195CE87-3147-CD40-86D8-4E9F0CB0A442}"/>
              </a:ext>
            </a:extLst>
          </p:cNvPr>
          <p:cNvGrpSpPr/>
          <p:nvPr/>
        </p:nvGrpSpPr>
        <p:grpSpPr>
          <a:xfrm>
            <a:off x="6806084" y="2948444"/>
            <a:ext cx="186563" cy="293735"/>
            <a:chOff x="7996517" y="3080981"/>
            <a:chExt cx="820911" cy="1241924"/>
          </a:xfrm>
        </p:grpSpPr>
        <p:sp>
          <p:nvSpPr>
            <p:cNvPr id="67" name="Triangle 66">
              <a:extLst>
                <a:ext uri="{FF2B5EF4-FFF2-40B4-BE49-F238E27FC236}">
                  <a16:creationId xmlns:a16="http://schemas.microsoft.com/office/drawing/2014/main" id="{B14DCEA2-B1F2-FB4B-9CC5-4BBFD134322D}"/>
                </a:ext>
              </a:extLst>
            </p:cNvPr>
            <p:cNvSpPr/>
            <p:nvPr/>
          </p:nvSpPr>
          <p:spPr>
            <a:xfrm>
              <a:off x="7996518" y="3621741"/>
              <a:ext cx="412376" cy="701164"/>
            </a:xfrm>
            <a:prstGeom prst="triangle">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ectangle 67">
              <a:extLst>
                <a:ext uri="{FF2B5EF4-FFF2-40B4-BE49-F238E27FC236}">
                  <a16:creationId xmlns:a16="http://schemas.microsoft.com/office/drawing/2014/main" id="{214D2FC9-6553-5340-892D-C6B2FC028BA9}"/>
                </a:ext>
              </a:extLst>
            </p:cNvPr>
            <p:cNvSpPr/>
            <p:nvPr/>
          </p:nvSpPr>
          <p:spPr>
            <a:xfrm>
              <a:off x="8106869" y="3521538"/>
              <a:ext cx="191673" cy="594592"/>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Cloud 68">
              <a:extLst>
                <a:ext uri="{FF2B5EF4-FFF2-40B4-BE49-F238E27FC236}">
                  <a16:creationId xmlns:a16="http://schemas.microsoft.com/office/drawing/2014/main" id="{946B77B4-DA26-0349-9FFD-B1E66AB96E3E}"/>
                </a:ext>
              </a:extLst>
            </p:cNvPr>
            <p:cNvSpPr/>
            <p:nvPr/>
          </p:nvSpPr>
          <p:spPr>
            <a:xfrm>
              <a:off x="7996517" y="3080981"/>
              <a:ext cx="820911" cy="331599"/>
            </a:xfrm>
            <a:prstGeom prst="cloud">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7057A99D-5BAF-C14B-BC3B-158B49F28D22}"/>
              </a:ext>
            </a:extLst>
          </p:cNvPr>
          <p:cNvGrpSpPr/>
          <p:nvPr/>
        </p:nvGrpSpPr>
        <p:grpSpPr>
          <a:xfrm>
            <a:off x="6474876" y="2253894"/>
            <a:ext cx="520285" cy="683140"/>
            <a:chOff x="7996517" y="3080981"/>
            <a:chExt cx="820911" cy="1241924"/>
          </a:xfrm>
        </p:grpSpPr>
        <p:sp>
          <p:nvSpPr>
            <p:cNvPr id="71" name="Triangle 70">
              <a:extLst>
                <a:ext uri="{FF2B5EF4-FFF2-40B4-BE49-F238E27FC236}">
                  <a16:creationId xmlns:a16="http://schemas.microsoft.com/office/drawing/2014/main" id="{CC5B52CB-AF0C-1D4A-8E3D-6BD6AA4C98FB}"/>
                </a:ext>
              </a:extLst>
            </p:cNvPr>
            <p:cNvSpPr/>
            <p:nvPr/>
          </p:nvSpPr>
          <p:spPr>
            <a:xfrm>
              <a:off x="7996518" y="3621741"/>
              <a:ext cx="412376" cy="701164"/>
            </a:xfrm>
            <a:prstGeom prst="triangle">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Rectangle 71">
              <a:extLst>
                <a:ext uri="{FF2B5EF4-FFF2-40B4-BE49-F238E27FC236}">
                  <a16:creationId xmlns:a16="http://schemas.microsoft.com/office/drawing/2014/main" id="{07163863-4FED-954D-A082-31B69F079C95}"/>
                </a:ext>
              </a:extLst>
            </p:cNvPr>
            <p:cNvSpPr/>
            <p:nvPr/>
          </p:nvSpPr>
          <p:spPr>
            <a:xfrm>
              <a:off x="8106869" y="3521538"/>
              <a:ext cx="191673" cy="594592"/>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Cloud 72">
              <a:extLst>
                <a:ext uri="{FF2B5EF4-FFF2-40B4-BE49-F238E27FC236}">
                  <a16:creationId xmlns:a16="http://schemas.microsoft.com/office/drawing/2014/main" id="{4E362E78-8904-5247-A606-3EE4CA08AA28}"/>
                </a:ext>
              </a:extLst>
            </p:cNvPr>
            <p:cNvSpPr/>
            <p:nvPr/>
          </p:nvSpPr>
          <p:spPr>
            <a:xfrm>
              <a:off x="7996517" y="3080981"/>
              <a:ext cx="820911" cy="331599"/>
            </a:xfrm>
            <a:prstGeom prst="cloud">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TextBox 1">
            <a:extLst>
              <a:ext uri="{FF2B5EF4-FFF2-40B4-BE49-F238E27FC236}">
                <a16:creationId xmlns:a16="http://schemas.microsoft.com/office/drawing/2014/main" id="{533F8A37-CAF3-104C-BA97-8F949D3E15AF}"/>
              </a:ext>
            </a:extLst>
          </p:cNvPr>
          <p:cNvSpPr txBox="1"/>
          <p:nvPr/>
        </p:nvSpPr>
        <p:spPr>
          <a:xfrm>
            <a:off x="450574" y="1046922"/>
            <a:ext cx="3656770" cy="307777"/>
          </a:xfrm>
          <a:prstGeom prst="rect">
            <a:avLst/>
          </a:prstGeom>
          <a:noFill/>
        </p:spPr>
        <p:txBody>
          <a:bodyPr wrap="none" rtlCol="0">
            <a:spAutoFit/>
          </a:bodyPr>
          <a:lstStyle/>
          <a:p>
            <a:r>
              <a:rPr lang="en-US" sz="1400" dirty="0"/>
              <a:t>Emissions associated with </a:t>
            </a:r>
            <a:r>
              <a:rPr lang="en-US" sz="1400" b="1" dirty="0"/>
              <a:t>self-generation</a:t>
            </a:r>
            <a:r>
              <a:rPr lang="en-US" sz="1400" dirty="0"/>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05F84F2-4026-8C41-9D6A-036BFEE832E3}"/>
                  </a:ext>
                </a:extLst>
              </p:cNvPr>
              <p:cNvSpPr txBox="1"/>
              <p:nvPr/>
            </p:nvSpPr>
            <p:spPr>
              <a:xfrm>
                <a:off x="556591" y="1496470"/>
                <a:ext cx="1171218" cy="232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𝑆𝐺</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𝑓</m:t>
                          </m:r>
                        </m:e>
                        <m:sub>
                          <m:r>
                            <a:rPr lang="en-US" sz="1400" b="0" i="1" smtClean="0">
                              <a:latin typeface="Cambria Math" panose="02040503050406030204" pitchFamily="18" charset="0"/>
                            </a:rPr>
                            <m:t>𝐵𝐴</m:t>
                          </m:r>
                        </m:sub>
                      </m:sSub>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𝐸</m:t>
                          </m:r>
                        </m:e>
                        <m:sub>
                          <m:r>
                            <a:rPr lang="en-US" sz="1400" b="0" i="1" smtClean="0">
                              <a:latin typeface="Cambria Math" panose="02040503050406030204" pitchFamily="18" charset="0"/>
                              <a:ea typeface="Cambria Math" panose="02040503050406030204" pitchFamily="18" charset="0"/>
                            </a:rPr>
                            <m:t>𝑝</m:t>
                          </m:r>
                        </m:sub>
                      </m:sSub>
                    </m:oMath>
                  </m:oMathPara>
                </a14:m>
                <a:endParaRPr lang="en-US" sz="1400" dirty="0"/>
              </a:p>
            </p:txBody>
          </p:sp>
        </mc:Choice>
        <mc:Fallback xmlns="">
          <p:sp>
            <p:nvSpPr>
              <p:cNvPr id="3" name="TextBox 2">
                <a:extLst>
                  <a:ext uri="{FF2B5EF4-FFF2-40B4-BE49-F238E27FC236}">
                    <a16:creationId xmlns:a16="http://schemas.microsoft.com/office/drawing/2014/main" id="{605F84F2-4026-8C41-9D6A-036BFEE832E3}"/>
                  </a:ext>
                </a:extLst>
              </p:cNvPr>
              <p:cNvSpPr txBox="1">
                <a:spLocks noRot="1" noChangeAspect="1" noMove="1" noResize="1" noEditPoints="1" noAdjustHandles="1" noChangeArrowheads="1" noChangeShapeType="1" noTextEdit="1"/>
              </p:cNvSpPr>
              <p:nvPr/>
            </p:nvSpPr>
            <p:spPr>
              <a:xfrm>
                <a:off x="556591" y="1496470"/>
                <a:ext cx="1171218" cy="232051"/>
              </a:xfrm>
              <a:prstGeom prst="rect">
                <a:avLst/>
              </a:prstGeom>
              <a:blipFill>
                <a:blip r:embed="rId5"/>
                <a:stretch>
                  <a:fillRect l="-2151" t="-5000" r="-1075" b="-250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8F7107B-2761-884B-8BB7-9DFC9810C3B4}"/>
              </a:ext>
            </a:extLst>
          </p:cNvPr>
          <p:cNvSpPr txBox="1"/>
          <p:nvPr/>
        </p:nvSpPr>
        <p:spPr>
          <a:xfrm>
            <a:off x="5169629" y="1094960"/>
            <a:ext cx="3366627" cy="307777"/>
          </a:xfrm>
          <a:prstGeom prst="rect">
            <a:avLst/>
          </a:prstGeom>
          <a:noFill/>
        </p:spPr>
        <p:txBody>
          <a:bodyPr wrap="none" rtlCol="0">
            <a:spAutoFit/>
          </a:bodyPr>
          <a:lstStyle/>
          <a:p>
            <a:r>
              <a:rPr lang="en-US" sz="1400" dirty="0"/>
              <a:t>E</a:t>
            </a:r>
            <a:r>
              <a:rPr lang="en-US" sz="1400" baseline="-25000" dirty="0"/>
              <a:t>p</a:t>
            </a:r>
            <a:r>
              <a:rPr lang="en-US" sz="1400" dirty="0"/>
              <a:t>: Hourly emissions from power plant </a:t>
            </a:r>
            <a:r>
              <a:rPr lang="en-US" sz="1400" i="1" dirty="0"/>
              <a:t>p</a:t>
            </a:r>
            <a:endParaRPr lang="en-US" sz="1400" dirty="0"/>
          </a:p>
        </p:txBody>
      </p:sp>
      <p:sp>
        <p:nvSpPr>
          <p:cNvPr id="5" name="TextBox 4">
            <a:extLst>
              <a:ext uri="{FF2B5EF4-FFF2-40B4-BE49-F238E27FC236}">
                <a16:creationId xmlns:a16="http://schemas.microsoft.com/office/drawing/2014/main" id="{7BF8D130-6125-9F42-90EF-1008D0456800}"/>
              </a:ext>
            </a:extLst>
          </p:cNvPr>
          <p:cNvSpPr txBox="1"/>
          <p:nvPr/>
        </p:nvSpPr>
        <p:spPr>
          <a:xfrm>
            <a:off x="450574" y="1985279"/>
            <a:ext cx="4424609" cy="307777"/>
          </a:xfrm>
          <a:prstGeom prst="rect">
            <a:avLst/>
          </a:prstGeom>
          <a:noFill/>
        </p:spPr>
        <p:txBody>
          <a:bodyPr wrap="none" rtlCol="0">
            <a:spAutoFit/>
          </a:bodyPr>
          <a:lstStyle/>
          <a:p>
            <a:r>
              <a:rPr lang="en-US" sz="1400" dirty="0"/>
              <a:t>Emissions associated </a:t>
            </a:r>
            <a:r>
              <a:rPr lang="en-US" sz="1400" b="1" dirty="0"/>
              <a:t>with imports from </a:t>
            </a:r>
            <a:r>
              <a:rPr lang="en-US" sz="1400" b="1" dirty="0" err="1"/>
              <a:t>BA</a:t>
            </a:r>
            <a:r>
              <a:rPr lang="en-US" sz="1400" b="1" baseline="-25000" dirty="0" err="1"/>
              <a:t>i</a:t>
            </a:r>
            <a:r>
              <a:rPr lang="en-US" sz="1400" b="1" dirty="0"/>
              <a:t> to </a:t>
            </a:r>
            <a:r>
              <a:rPr lang="en-US" sz="1400" b="1" dirty="0" err="1"/>
              <a:t>BA</a:t>
            </a:r>
            <a:r>
              <a:rPr lang="en-US" sz="1400" b="1" baseline="-25000" dirty="0" err="1"/>
              <a:t>j</a:t>
            </a:r>
            <a:r>
              <a:rPr lang="en-US" sz="1400" dirty="0"/>
              <a:t>:</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383AEF4-E6B2-3D49-8D58-33A3F0D2260A}"/>
                  </a:ext>
                </a:extLst>
              </p:cNvPr>
              <p:cNvSpPr txBox="1"/>
              <p:nvPr/>
            </p:nvSpPr>
            <p:spPr>
              <a:xfrm>
                <a:off x="556591" y="2419064"/>
                <a:ext cx="1124731" cy="2327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𝑗</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𝑓</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𝑗</m:t>
                          </m:r>
                        </m:sub>
                      </m:sSub>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𝐸</m:t>
                          </m:r>
                        </m:e>
                        <m:sub>
                          <m:r>
                            <a:rPr lang="en-US" sz="1400" b="0" i="1" smtClean="0">
                              <a:latin typeface="Cambria Math" panose="02040503050406030204" pitchFamily="18" charset="0"/>
                              <a:ea typeface="Cambria Math" panose="02040503050406030204" pitchFamily="18" charset="0"/>
                            </a:rPr>
                            <m:t>𝑝</m:t>
                          </m:r>
                        </m:sub>
                      </m:sSub>
                    </m:oMath>
                  </m:oMathPara>
                </a14:m>
                <a:endParaRPr lang="en-US" sz="1400" dirty="0"/>
              </a:p>
            </p:txBody>
          </p:sp>
        </mc:Choice>
        <mc:Fallback xmlns="">
          <p:sp>
            <p:nvSpPr>
              <p:cNvPr id="74" name="TextBox 73">
                <a:extLst>
                  <a:ext uri="{FF2B5EF4-FFF2-40B4-BE49-F238E27FC236}">
                    <a16:creationId xmlns:a16="http://schemas.microsoft.com/office/drawing/2014/main" id="{F383AEF4-E6B2-3D49-8D58-33A3F0D2260A}"/>
                  </a:ext>
                </a:extLst>
              </p:cNvPr>
              <p:cNvSpPr txBox="1">
                <a:spLocks noRot="1" noChangeAspect="1" noMove="1" noResize="1" noEditPoints="1" noAdjustHandles="1" noChangeArrowheads="1" noChangeShapeType="1" noTextEdit="1"/>
              </p:cNvSpPr>
              <p:nvPr/>
            </p:nvSpPr>
            <p:spPr>
              <a:xfrm>
                <a:off x="556591" y="2419064"/>
                <a:ext cx="1124731" cy="232756"/>
              </a:xfrm>
              <a:prstGeom prst="rect">
                <a:avLst/>
              </a:prstGeom>
              <a:blipFill>
                <a:blip r:embed="rId6"/>
                <a:stretch>
                  <a:fillRect l="-2222" t="-10526" b="-2631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ABA8DA9-388A-C34E-B887-150BCB091086}"/>
              </a:ext>
            </a:extLst>
          </p:cNvPr>
          <p:cNvSpPr txBox="1"/>
          <p:nvPr/>
        </p:nvSpPr>
        <p:spPr>
          <a:xfrm>
            <a:off x="450574" y="2868309"/>
            <a:ext cx="4424610" cy="954107"/>
          </a:xfrm>
          <a:prstGeom prst="rect">
            <a:avLst/>
          </a:prstGeom>
          <a:noFill/>
        </p:spPr>
        <p:txBody>
          <a:bodyPr wrap="square" rtlCol="0">
            <a:spAutoFit/>
          </a:bodyPr>
          <a:lstStyle/>
          <a:p>
            <a:r>
              <a:rPr lang="en-US" sz="1400" dirty="0"/>
              <a:t>Additional premature mortalities (∆M</a:t>
            </a:r>
            <a:r>
              <a:rPr lang="en-US" sz="1400" baseline="-25000" dirty="0"/>
              <a:t>x</a:t>
            </a:r>
            <a:r>
              <a:rPr lang="en-US" sz="1400" dirty="0"/>
              <a:t>) in grid cell </a:t>
            </a:r>
            <a:r>
              <a:rPr lang="en-US" sz="1400" i="1" dirty="0"/>
              <a:t>x </a:t>
            </a:r>
            <a:r>
              <a:rPr lang="en-US" sz="1400" dirty="0"/>
              <a:t>resulting from an increase in annual average PM2.5 concentration of ∆PM</a:t>
            </a:r>
            <a:r>
              <a:rPr lang="en-US" sz="1400" baseline="-25000" dirty="0"/>
              <a:t>2.5</a:t>
            </a:r>
            <a:r>
              <a:rPr lang="en-US" sz="1400" dirty="0"/>
              <a:t> due to self-generation or imports in </a:t>
            </a:r>
            <a:r>
              <a:rPr lang="en-US" sz="1400" dirty="0" err="1"/>
              <a:t>BA</a:t>
            </a:r>
            <a:r>
              <a:rPr lang="en-US" sz="1400" baseline="-25000" dirty="0" err="1"/>
              <a:t>i</a:t>
            </a:r>
            <a:endParaRPr lang="en-US" sz="1400" dirty="0"/>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B278E59C-2C61-DD4A-84ED-40CC031C619C}"/>
                  </a:ext>
                </a:extLst>
              </p:cNvPr>
              <p:cNvSpPr txBox="1"/>
              <p:nvPr/>
            </p:nvSpPr>
            <p:spPr>
              <a:xfrm>
                <a:off x="533347" y="3864527"/>
                <a:ext cx="2277931" cy="243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m:t>
                          </m:r>
                          <m:r>
                            <a:rPr lang="en-US" sz="1400" b="0" i="1" smtClean="0">
                              <a:latin typeface="Cambria Math" panose="02040503050406030204" pitchFamily="18" charset="0"/>
                            </a:rPr>
                            <m:t>𝑀</m:t>
                          </m:r>
                        </m:e>
                        <m:sub>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𝑀</m:t>
                          </m:r>
                        </m:e>
                        <m:sub>
                          <m:r>
                            <a:rPr lang="en-US" sz="1400" b="0" i="1" smtClean="0">
                              <a:latin typeface="Cambria Math" panose="02040503050406030204" pitchFamily="18" charset="0"/>
                            </a:rPr>
                            <m:t>𝑥</m:t>
                          </m:r>
                        </m:sub>
                        <m:sup>
                          <m:r>
                            <a:rPr lang="en-US" sz="1400" b="0" i="1" smtClean="0">
                              <a:latin typeface="Cambria Math" panose="02040503050406030204" pitchFamily="18" charset="0"/>
                            </a:rPr>
                            <m:t>0</m:t>
                          </m:r>
                        </m:sup>
                      </m:sSub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ea typeface="Cambria Math" panose="02040503050406030204" pitchFamily="18" charset="0"/>
                                </a:rPr>
                                <m:t>𝛽</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𝑃𝑀</m:t>
                              </m:r>
                              <m:r>
                                <a:rPr lang="en-US" sz="1400" b="0" i="1" smtClean="0">
                                  <a:latin typeface="Cambria Math" panose="02040503050406030204" pitchFamily="18" charset="0"/>
                                  <a:ea typeface="Cambria Math" panose="02040503050406030204" pitchFamily="18" charset="0"/>
                                </a:rPr>
                                <m:t>2.5</m:t>
                              </m:r>
                            </m:sup>
                          </m:sSup>
                          <m:r>
                            <a:rPr lang="en-US" sz="1400" b="0" i="1" smtClean="0">
                              <a:latin typeface="Cambria Math" panose="02040503050406030204" pitchFamily="18" charset="0"/>
                            </a:rPr>
                            <m:t>−1</m:t>
                          </m:r>
                        </m:e>
                      </m:d>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𝑃</m:t>
                          </m:r>
                        </m:e>
                        <m:sub>
                          <m:r>
                            <a:rPr lang="en-US" sz="1400" b="0" i="1" smtClean="0">
                              <a:latin typeface="Cambria Math" panose="02040503050406030204" pitchFamily="18" charset="0"/>
                              <a:ea typeface="Cambria Math" panose="02040503050406030204" pitchFamily="18" charset="0"/>
                            </a:rPr>
                            <m:t>𝑥</m:t>
                          </m:r>
                        </m:sub>
                      </m:sSub>
                    </m:oMath>
                  </m:oMathPara>
                </a14:m>
                <a:endParaRPr lang="en-US" sz="1400" dirty="0"/>
              </a:p>
            </p:txBody>
          </p:sp>
        </mc:Choice>
        <mc:Fallback xmlns="">
          <p:sp>
            <p:nvSpPr>
              <p:cNvPr id="75" name="TextBox 74">
                <a:extLst>
                  <a:ext uri="{FF2B5EF4-FFF2-40B4-BE49-F238E27FC236}">
                    <a16:creationId xmlns:a16="http://schemas.microsoft.com/office/drawing/2014/main" id="{B278E59C-2C61-DD4A-84ED-40CC031C619C}"/>
                  </a:ext>
                </a:extLst>
              </p:cNvPr>
              <p:cNvSpPr txBox="1">
                <a:spLocks noRot="1" noChangeAspect="1" noMove="1" noResize="1" noEditPoints="1" noAdjustHandles="1" noChangeArrowheads="1" noChangeShapeType="1" noTextEdit="1"/>
              </p:cNvSpPr>
              <p:nvPr/>
            </p:nvSpPr>
            <p:spPr>
              <a:xfrm>
                <a:off x="533347" y="3864527"/>
                <a:ext cx="2277931" cy="243143"/>
              </a:xfrm>
              <a:prstGeom prst="rect">
                <a:avLst/>
              </a:prstGeom>
              <a:blipFill>
                <a:blip r:embed="rId7"/>
                <a:stretch>
                  <a:fillRect l="-1105"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0951B7-B775-3B4F-A463-E658418D2BB7}"/>
                  </a:ext>
                </a:extLst>
              </p:cNvPr>
              <p:cNvSpPr txBox="1"/>
              <p:nvPr/>
            </p:nvSpPr>
            <p:spPr>
              <a:xfrm>
                <a:off x="3392557" y="3864527"/>
                <a:ext cx="3033203" cy="738664"/>
              </a:xfrm>
              <a:prstGeom prst="rect">
                <a:avLst/>
              </a:prstGeom>
              <a:noFill/>
            </p:spPr>
            <p:txBody>
              <a:bodyPr wrap="none" rtlCol="0">
                <a:spAutoFit/>
              </a:bodyPr>
              <a:lstStyle/>
              <a:p>
                <a:r>
                  <a:rPr lang="en-US" sz="1400" dirty="0"/>
                  <a:t>M</a:t>
                </a:r>
                <a:r>
                  <a:rPr lang="en-US" sz="1400" baseline="-25000" dirty="0"/>
                  <a:t>X</a:t>
                </a:r>
                <a:r>
                  <a:rPr lang="en-US" sz="1400" baseline="30000" dirty="0"/>
                  <a:t>0</a:t>
                </a:r>
                <a:r>
                  <a:rPr lang="en-US" sz="1400" baseline="-25000" dirty="0"/>
                  <a:t>:</a:t>
                </a:r>
                <a:r>
                  <a:rPr lang="en-US" sz="1400" dirty="0"/>
                  <a:t> All-cause mortality rate in cell </a:t>
                </a:r>
                <a:r>
                  <a:rPr lang="en-US" sz="1400" i="1" dirty="0"/>
                  <a:t>x</a:t>
                </a:r>
              </a:p>
              <a:p>
                <a:r>
                  <a:rPr lang="en-US" sz="1400" baseline="-25000" dirty="0"/>
                  <a:t> </a:t>
                </a:r>
                <a14:m>
                  <m:oMath xmlns:m="http://schemas.openxmlformats.org/officeDocument/2006/math">
                    <m:r>
                      <a:rPr lang="en-US" sz="1400" i="1">
                        <a:latin typeface="Cambria Math" panose="02040503050406030204" pitchFamily="18" charset="0"/>
                        <a:ea typeface="Cambria Math" panose="02040503050406030204" pitchFamily="18" charset="0"/>
                      </a:rPr>
                      <m:t>𝛽</m:t>
                    </m:r>
                  </m:oMath>
                </a14:m>
                <a:r>
                  <a:rPr lang="en-US" sz="1400" dirty="0"/>
                  <a:t>: PM2.5 coefficient</a:t>
                </a:r>
              </a:p>
              <a:p>
                <a:r>
                  <a:rPr lang="en-US" sz="1400" dirty="0"/>
                  <a:t>P</a:t>
                </a:r>
                <a:r>
                  <a:rPr lang="en-US" sz="1400" baseline="-25000" dirty="0"/>
                  <a:t>x</a:t>
                </a:r>
                <a:r>
                  <a:rPr lang="en-US" sz="1400" dirty="0"/>
                  <a:t>: Population in grid cell </a:t>
                </a:r>
                <a:r>
                  <a:rPr lang="en-US" sz="1400" i="1" dirty="0"/>
                  <a:t>x</a:t>
                </a:r>
              </a:p>
            </p:txBody>
          </p:sp>
        </mc:Choice>
        <mc:Fallback xmlns="">
          <p:sp>
            <p:nvSpPr>
              <p:cNvPr id="7" name="TextBox 6">
                <a:extLst>
                  <a:ext uri="{FF2B5EF4-FFF2-40B4-BE49-F238E27FC236}">
                    <a16:creationId xmlns:a16="http://schemas.microsoft.com/office/drawing/2014/main" id="{FA0951B7-B775-3B4F-A463-E658418D2BB7}"/>
                  </a:ext>
                </a:extLst>
              </p:cNvPr>
              <p:cNvSpPr txBox="1">
                <a:spLocks noRot="1" noChangeAspect="1" noMove="1" noResize="1" noEditPoints="1" noAdjustHandles="1" noChangeArrowheads="1" noChangeShapeType="1" noTextEdit="1"/>
              </p:cNvSpPr>
              <p:nvPr/>
            </p:nvSpPr>
            <p:spPr>
              <a:xfrm>
                <a:off x="3392557" y="3864527"/>
                <a:ext cx="3033203" cy="738664"/>
              </a:xfrm>
              <a:prstGeom prst="rect">
                <a:avLst/>
              </a:prstGeom>
              <a:blipFill>
                <a:blip r:embed="rId8"/>
                <a:stretch>
                  <a:fillRect l="-837" t="-1695" b="-6780"/>
                </a:stretch>
              </a:blipFill>
            </p:spPr>
            <p:txBody>
              <a:bodyPr/>
              <a:lstStyle/>
              <a:p>
                <a:r>
                  <a:rPr lang="en-US">
                    <a:noFill/>
                  </a:rPr>
                  <a:t> </a:t>
                </a:r>
              </a:p>
            </p:txBody>
          </p:sp>
        </mc:Fallback>
      </mc:AlternateContent>
    </p:spTree>
    <p:extLst>
      <p:ext uri="{BB962C8B-B14F-4D97-AF65-F5344CB8AC3E}">
        <p14:creationId xmlns:p14="http://schemas.microsoft.com/office/powerpoint/2010/main" val="42529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658E-77F2-6C4B-AEF9-DDDA355751D0}"/>
              </a:ext>
            </a:extLst>
          </p:cNvPr>
          <p:cNvSpPr>
            <a:spLocks noGrp="1"/>
          </p:cNvSpPr>
          <p:nvPr>
            <p:ph type="title"/>
          </p:nvPr>
        </p:nvSpPr>
        <p:spPr/>
        <p:txBody>
          <a:bodyPr/>
          <a:lstStyle/>
          <a:p>
            <a:r>
              <a:rPr lang="en-US" dirty="0"/>
              <a:t>Results: </a:t>
            </a:r>
            <a:r>
              <a:rPr lang="en-US" sz="2200" dirty="0"/>
              <a:t>Premature Mortalities</a:t>
            </a:r>
          </a:p>
        </p:txBody>
      </p:sp>
      <p:sp>
        <p:nvSpPr>
          <p:cNvPr id="4" name="Slide Number Placeholder 3">
            <a:extLst>
              <a:ext uri="{FF2B5EF4-FFF2-40B4-BE49-F238E27FC236}">
                <a16:creationId xmlns:a16="http://schemas.microsoft.com/office/drawing/2014/main" id="{0C31F1E2-B404-9F46-BE6D-C0FD0B1985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8" name="Picture 7" descr="Map&#10;&#10;Description automatically generated">
            <a:extLst>
              <a:ext uri="{FF2B5EF4-FFF2-40B4-BE49-F238E27FC236}">
                <a16:creationId xmlns:a16="http://schemas.microsoft.com/office/drawing/2014/main" id="{0049BB75-3A3D-6740-8099-9916864ED728}"/>
              </a:ext>
            </a:extLst>
          </p:cNvPr>
          <p:cNvPicPr>
            <a:picLocks noChangeAspect="1"/>
          </p:cNvPicPr>
          <p:nvPr/>
        </p:nvPicPr>
        <p:blipFill>
          <a:blip r:embed="rId2"/>
          <a:stretch>
            <a:fillRect/>
          </a:stretch>
        </p:blipFill>
        <p:spPr>
          <a:xfrm>
            <a:off x="223520" y="2699250"/>
            <a:ext cx="4836160" cy="1802496"/>
          </a:xfrm>
          <a:prstGeom prst="rect">
            <a:avLst/>
          </a:prstGeom>
        </p:spPr>
      </p:pic>
      <p:pic>
        <p:nvPicPr>
          <p:cNvPr id="10" name="Picture 9" descr="Chart, scatter chart&#10;&#10;Description automatically generated">
            <a:extLst>
              <a:ext uri="{FF2B5EF4-FFF2-40B4-BE49-F238E27FC236}">
                <a16:creationId xmlns:a16="http://schemas.microsoft.com/office/drawing/2014/main" id="{67F21AF4-BADA-A742-9B70-8AD3C5D76392}"/>
              </a:ext>
            </a:extLst>
          </p:cNvPr>
          <p:cNvPicPr>
            <a:picLocks noChangeAspect="1"/>
          </p:cNvPicPr>
          <p:nvPr/>
        </p:nvPicPr>
        <p:blipFill>
          <a:blip r:embed="rId3"/>
          <a:stretch>
            <a:fillRect/>
          </a:stretch>
        </p:blipFill>
        <p:spPr>
          <a:xfrm>
            <a:off x="223520" y="829579"/>
            <a:ext cx="4836160" cy="1802496"/>
          </a:xfrm>
          <a:prstGeom prst="rect">
            <a:avLst/>
          </a:prstGeom>
        </p:spPr>
      </p:pic>
      <p:sp>
        <p:nvSpPr>
          <p:cNvPr id="11" name="TextBox 10">
            <a:extLst>
              <a:ext uri="{FF2B5EF4-FFF2-40B4-BE49-F238E27FC236}">
                <a16:creationId xmlns:a16="http://schemas.microsoft.com/office/drawing/2014/main" id="{41AA9F10-2F1E-2345-B86F-4C2A7D1A4BC9}"/>
              </a:ext>
            </a:extLst>
          </p:cNvPr>
          <p:cNvSpPr txBox="1"/>
          <p:nvPr/>
        </p:nvSpPr>
        <p:spPr>
          <a:xfrm>
            <a:off x="5384800" y="924560"/>
            <a:ext cx="332232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Overall, electricity consumption caused more than </a:t>
            </a:r>
            <a:r>
              <a:rPr lang="en-US" b="1" dirty="0"/>
              <a:t>9,000 mortalities</a:t>
            </a:r>
            <a:r>
              <a:rPr lang="en-US" dirty="0"/>
              <a:t> in 2019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8% </a:t>
            </a:r>
            <a:r>
              <a:rPr lang="en-US" dirty="0"/>
              <a:t>were caused by electricity </a:t>
            </a:r>
            <a:r>
              <a:rPr lang="en-US" b="1" dirty="0"/>
              <a:t>imports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52% </a:t>
            </a:r>
            <a:r>
              <a:rPr lang="en-US" dirty="0"/>
              <a:t>occur in a different balancing area than where electricity was consumed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1560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EF7B-C224-614D-A752-73A5A83A49A9}"/>
              </a:ext>
            </a:extLst>
          </p:cNvPr>
          <p:cNvSpPr>
            <a:spLocks noGrp="1"/>
          </p:cNvSpPr>
          <p:nvPr>
            <p:ph type="title"/>
          </p:nvPr>
        </p:nvSpPr>
        <p:spPr/>
        <p:txBody>
          <a:bodyPr/>
          <a:lstStyle/>
          <a:p>
            <a:r>
              <a:rPr lang="en-US" dirty="0"/>
              <a:t>Results: CO</a:t>
            </a:r>
            <a:r>
              <a:rPr lang="en-US" baseline="-25000" dirty="0"/>
              <a:t>2</a:t>
            </a:r>
            <a:r>
              <a:rPr lang="en-US" dirty="0"/>
              <a:t> Emissions</a:t>
            </a:r>
          </a:p>
        </p:txBody>
      </p:sp>
      <p:sp>
        <p:nvSpPr>
          <p:cNvPr id="4" name="Slide Number Placeholder 3">
            <a:extLst>
              <a:ext uri="{FF2B5EF4-FFF2-40B4-BE49-F238E27FC236}">
                <a16:creationId xmlns:a16="http://schemas.microsoft.com/office/drawing/2014/main" id="{4CAF031A-C5FD-8F49-8E3F-4EAD6DA81E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6" name="Picture 5" descr="Map&#10;&#10;Description automatically generated">
            <a:extLst>
              <a:ext uri="{FF2B5EF4-FFF2-40B4-BE49-F238E27FC236}">
                <a16:creationId xmlns:a16="http://schemas.microsoft.com/office/drawing/2014/main" id="{80C246E6-0D45-AF45-8B77-EDC20E12716A}"/>
              </a:ext>
            </a:extLst>
          </p:cNvPr>
          <p:cNvPicPr>
            <a:picLocks noChangeAspect="1"/>
          </p:cNvPicPr>
          <p:nvPr/>
        </p:nvPicPr>
        <p:blipFill>
          <a:blip r:embed="rId2"/>
          <a:stretch>
            <a:fillRect/>
          </a:stretch>
        </p:blipFill>
        <p:spPr>
          <a:xfrm>
            <a:off x="176273" y="2702327"/>
            <a:ext cx="4902506" cy="1821740"/>
          </a:xfrm>
          <a:prstGeom prst="rect">
            <a:avLst/>
          </a:prstGeom>
        </p:spPr>
      </p:pic>
      <p:pic>
        <p:nvPicPr>
          <p:cNvPr id="8" name="Picture 7" descr="Map&#10;&#10;Description automatically generated">
            <a:extLst>
              <a:ext uri="{FF2B5EF4-FFF2-40B4-BE49-F238E27FC236}">
                <a16:creationId xmlns:a16="http://schemas.microsoft.com/office/drawing/2014/main" id="{23FCFABF-86FF-E248-BD74-76C1D287FE1B}"/>
              </a:ext>
            </a:extLst>
          </p:cNvPr>
          <p:cNvPicPr>
            <a:picLocks noChangeAspect="1"/>
          </p:cNvPicPr>
          <p:nvPr/>
        </p:nvPicPr>
        <p:blipFill>
          <a:blip r:embed="rId3"/>
          <a:stretch>
            <a:fillRect/>
          </a:stretch>
        </p:blipFill>
        <p:spPr>
          <a:xfrm>
            <a:off x="176272" y="806965"/>
            <a:ext cx="4902506" cy="1821740"/>
          </a:xfrm>
          <a:prstGeom prst="rect">
            <a:avLst/>
          </a:prstGeom>
        </p:spPr>
      </p:pic>
      <p:sp>
        <p:nvSpPr>
          <p:cNvPr id="9" name="TextBox 8">
            <a:extLst>
              <a:ext uri="{FF2B5EF4-FFF2-40B4-BE49-F238E27FC236}">
                <a16:creationId xmlns:a16="http://schemas.microsoft.com/office/drawing/2014/main" id="{503C2EA8-F30B-8E42-AF75-BD64B260782E}"/>
              </a:ext>
            </a:extLst>
          </p:cNvPr>
          <p:cNvSpPr txBox="1"/>
          <p:nvPr/>
        </p:nvSpPr>
        <p:spPr>
          <a:xfrm>
            <a:off x="5424488" y="806965"/>
            <a:ext cx="3322320"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9.5% </a:t>
            </a:r>
            <a:r>
              <a:rPr lang="en-US" dirty="0"/>
              <a:t>of CO</a:t>
            </a:r>
            <a:r>
              <a:rPr lang="en-US" baseline="-25000" dirty="0"/>
              <a:t>2</a:t>
            </a:r>
            <a:r>
              <a:rPr lang="en-US" dirty="0"/>
              <a:t> emissions were caused by electricity </a:t>
            </a:r>
            <a:r>
              <a:rPr lang="en-US" b="1" dirty="0"/>
              <a:t>imports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 BAs that cause the most health damages also cause the highest CO</a:t>
            </a:r>
            <a:r>
              <a:rPr lang="en-US" baseline="-25000" dirty="0"/>
              <a:t>2</a:t>
            </a:r>
            <a:r>
              <a:rPr lang="en-US" dirty="0"/>
              <a:t> emissions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3336549"/>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3C3E41"/>
      </a:dk2>
      <a:lt2>
        <a:srgbClr val="EEECE1"/>
      </a:lt2>
      <a:accent1>
        <a:srgbClr val="0D697F"/>
      </a:accent1>
      <a:accent2>
        <a:srgbClr val="8C1515"/>
      </a:accent2>
      <a:accent3>
        <a:srgbClr val="128C63"/>
      </a:accent3>
      <a:accent4>
        <a:srgbClr val="401B3E"/>
      </a:accent4>
      <a:accent5>
        <a:srgbClr val="154C42"/>
      </a:accent5>
      <a:accent6>
        <a:srgbClr val="A15B12"/>
      </a:accent6>
      <a:hlink>
        <a:srgbClr val="8C1515"/>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PIE_WideFormatTemplate_2017-05-25.potx" id="{0ABF3488-802E-6042-92B0-729ACFD09528}" vid="{327514AE-6C4F-2245-97C0-A0E46FAD39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SU-PIE_WideFormatTemplate_2017-05-25</Template>
  <TotalTime>23502</TotalTime>
  <Words>1420</Words>
  <Application>Microsoft Macintosh PowerPoint</Application>
  <PresentationFormat>On-screen Show (16:9)</PresentationFormat>
  <Paragraphs>134</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 Math</vt:lpstr>
      <vt:lpstr>Lucida Grande</vt:lpstr>
      <vt:lpstr>Merriweather Sans</vt:lpstr>
      <vt:lpstr>Office Theme</vt:lpstr>
      <vt:lpstr>Distributional Health Impacts of Electricity Imports in the United States</vt:lpstr>
      <vt:lpstr>Introduction</vt:lpstr>
      <vt:lpstr>Objective</vt:lpstr>
      <vt:lpstr>Methods: Model Overview</vt:lpstr>
      <vt:lpstr>Methods: Responsibility for generation from imports and self-generation</vt:lpstr>
      <vt:lpstr>Conceptual Example</vt:lpstr>
      <vt:lpstr>Methods: Calculating emissions and premature mortality</vt:lpstr>
      <vt:lpstr>Results: Premature Mortalities</vt:lpstr>
      <vt:lpstr>Results: CO2 Emissions</vt:lpstr>
      <vt:lpstr>Results: Environmental Justice</vt:lpstr>
      <vt:lpstr>Results: Transfer of Damages</vt:lpstr>
      <vt:lpstr>Results: Damages Caused by Imports</vt:lpstr>
      <vt:lpstr>Results: Emissions Scenarios</vt:lpstr>
      <vt:lpstr>Key Takeaways</vt:lpstr>
      <vt:lpstr>Thank you!</vt:lpstr>
      <vt:lpstr>References</vt:lpstr>
    </vt:vector>
  </TitlesOfParts>
  <Manager>Stanford University Precourt Institute for Energy</Manager>
  <Company>Stanford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Stanford University Precourt Institute for Energy</dc:subject>
  <dc:creator>Chen, Jimmy Kuo-Wei</dc:creator>
  <cp:lastModifiedBy>Eleanor Hennessy</cp:lastModifiedBy>
  <cp:revision>327</cp:revision>
  <cp:lastPrinted>2021-06-20T15:37:41Z</cp:lastPrinted>
  <dcterms:created xsi:type="dcterms:W3CDTF">2017-12-08T17:23:19Z</dcterms:created>
  <dcterms:modified xsi:type="dcterms:W3CDTF">2021-10-29T21:53:30Z</dcterms:modified>
</cp:coreProperties>
</file>