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  <p:sldMasterId id="2147483699" r:id="rId2"/>
  </p:sldMasterIdLst>
  <p:notesMasterIdLst>
    <p:notesMasterId r:id="rId20"/>
  </p:notesMasterIdLst>
  <p:handoutMasterIdLst>
    <p:handoutMasterId r:id="rId21"/>
  </p:handoutMasterIdLst>
  <p:sldIdLst>
    <p:sldId id="304" r:id="rId3"/>
    <p:sldId id="606" r:id="rId4"/>
    <p:sldId id="605" r:id="rId5"/>
    <p:sldId id="615" r:id="rId6"/>
    <p:sldId id="513" r:id="rId7"/>
    <p:sldId id="592" r:id="rId8"/>
    <p:sldId id="593" r:id="rId9"/>
    <p:sldId id="635" r:id="rId10"/>
    <p:sldId id="621" r:id="rId11"/>
    <p:sldId id="622" r:id="rId12"/>
    <p:sldId id="623" r:id="rId13"/>
    <p:sldId id="636" r:id="rId14"/>
    <p:sldId id="628" r:id="rId15"/>
    <p:sldId id="629" r:id="rId16"/>
    <p:sldId id="630" r:id="rId17"/>
    <p:sldId id="637" r:id="rId18"/>
    <p:sldId id="479" r:id="rId1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A44"/>
    <a:srgbClr val="8C1515"/>
    <a:srgbClr val="EEE8E7"/>
    <a:srgbClr val="F6C2C2"/>
    <a:srgbClr val="ED8686"/>
    <a:srgbClr val="DA6B26"/>
    <a:srgbClr val="3C3623"/>
    <a:srgbClr val="5E5E5E"/>
    <a:srgbClr val="918873"/>
    <a:srgbClr val="EDE8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5" autoAdjust="0"/>
    <p:restoredTop sz="89777" autoAdjust="0"/>
  </p:normalViewPr>
  <p:slideViewPr>
    <p:cSldViewPr snapToGrid="0" snapToObjects="1">
      <p:cViewPr varScale="1">
        <p:scale>
          <a:sx n="79" d="100"/>
          <a:sy n="79" d="100"/>
        </p:scale>
        <p:origin x="78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5" d="100"/>
          <a:sy n="65" d="100"/>
        </p:scale>
        <p:origin x="308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7200"/>
          </a:xfrm>
          <a:prstGeom prst="rect">
            <a:avLst/>
          </a:prstGeom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anose="020F0502020204030204" pitchFamily="34" charset="0"/>
              </a:defRPr>
            </a:lvl1pPr>
          </a:lstStyle>
          <a:p>
            <a:fld id="{91FB5344-6013-4ACE-A341-2F5430A49F32}" type="datetimeFigureOut">
              <a:rPr lang="en-US" altLang="en-US"/>
              <a:pPr/>
              <a:t>11/5/2021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28" tIns="45714" rIns="91428" bIns="4571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anose="020F0502020204030204" pitchFamily="34" charset="0"/>
              </a:defRPr>
            </a:lvl1pPr>
          </a:lstStyle>
          <a:p>
            <a:fld id="{3FDCC011-A14B-4E5D-8194-7EFCA8BA91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49260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7200"/>
          </a:xfrm>
          <a:prstGeom prst="rect">
            <a:avLst/>
          </a:prstGeom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anose="020F0502020204030204" pitchFamily="34" charset="0"/>
              </a:defRPr>
            </a:lvl1pPr>
          </a:lstStyle>
          <a:p>
            <a:fld id="{35EEA0BC-6081-4CC1-8660-693B0FD06517}" type="datetimeFigureOut">
              <a:rPr lang="en-US" altLang="en-US"/>
              <a:pPr/>
              <a:t>11/5/2021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28" tIns="45714" rIns="91428" bIns="4571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anose="020F0502020204030204" pitchFamily="34" charset="0"/>
              </a:defRPr>
            </a:lvl1pPr>
          </a:lstStyle>
          <a:p>
            <a:fld id="{9EE4836D-7FDA-42D6-82F5-C14D77F402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6505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4836D-7FDA-42D6-82F5-C14D77F402AD}" type="slidenum">
              <a:rPr lang="en-US" altLang="en-US" smtClean="0"/>
              <a:pPr/>
              <a:t>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632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4836D-7FDA-42D6-82F5-C14D77F402A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123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4836D-7FDA-42D6-82F5-C14D77F402AD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5856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4836D-7FDA-42D6-82F5-C14D77F402AD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368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4836D-7FDA-42D6-82F5-C14D77F402AD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379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4836D-7FDA-42D6-82F5-C14D77F402AD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3546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4836D-7FDA-42D6-82F5-C14D77F402AD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605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4836D-7FDA-42D6-82F5-C14D77F402AD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168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4836D-7FDA-42D6-82F5-C14D77F402AD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265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sc-CO2 stimulation agent, enhances productivity by: tensile fracturs or triggering  pre-existing faults.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investigated performance compared to water, utilized imaging </a:t>
            </a:r>
            <a:r>
              <a:rPr lang="en-US" dirty="0" err="1"/>
              <a:t>techineques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Triggering pre-existing, several questions with no clear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4836D-7FDA-42D6-82F5-C14D77F402AD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1838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Okazaki, K., Katayama, I., &amp; Noda, H. (2013). Shear‐induced permeability anisotropy of simulated serpentinite gouge produced by triaxial deformation experiments.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Geophysical research letters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40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(7), 1290-1294.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-Takahashi, M., Mizoguchi, K., Kitamura, K., &amp; Masuda, K. (2007). Effects of clay content on the frictional strength and fluid transport property of faults.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Geophysical Research: Solid Earth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112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(B8).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-Wu, W., Reece, J. S.,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Gensterblum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Y., &amp; Zoback, M. D. (2017). Permeability evolution of slowly slipping faults in shale reservoirs.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Geophysical Research Letters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44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(22), 11-368.</a:t>
            </a:r>
            <a:endParaRPr lang="en-US" dirty="0"/>
          </a:p>
          <a:p>
            <a:r>
              <a:rPr lang="en-US" dirty="0"/>
              <a:t>-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Kumar, H.,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Elsworth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D., Mathews, J. P., &amp;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Marone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C. (2016). Permeability evolution in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sorbing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media: analogies between organic‐rich shale and coal.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Geofluids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16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(1), 43-55.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-Cai, Y., Liu, D., Mathews, J. P., Pan, Z.,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Elsworth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D., Yao, Y., ... &amp; Guo, X. (2014). Permeability evolution in fractured coal—combining triaxial confinement with X-ray computed tomography, acoustic emission and ultrasonic techniques.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International Journal of Coal Geology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122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91-104: investigated using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microCT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and fracture evolution of coal samples as a result of cyclic loading.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4836D-7FDA-42D6-82F5-C14D77F402A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113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Goals of trial tests:</a:t>
            </a:r>
          </a:p>
          <a:p>
            <a:pPr marL="171450" indent="-171450">
              <a:buFontTx/>
              <a:buChar char="-"/>
            </a:pPr>
            <a:r>
              <a:rPr lang="en-US" dirty="0"/>
              <a:t>Determining optimum experimental plan to accomplish goals.</a:t>
            </a:r>
          </a:p>
          <a:p>
            <a:pPr marL="171450" indent="-171450">
              <a:buFontTx/>
              <a:buChar char="-"/>
            </a:pPr>
            <a:r>
              <a:rPr lang="en-US" dirty="0"/>
              <a:t>Investigating possible imaging issues and confirming applicability.</a:t>
            </a:r>
          </a:p>
          <a:p>
            <a:pPr marL="171450" indent="-171450">
              <a:buFontTx/>
              <a:buChar char="-"/>
            </a:pPr>
            <a:r>
              <a:rPr lang="en-US" dirty="0"/>
              <a:t>Investigating feasibility to capturing diffusion dynamics across faults.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Determining suitable timing for experimental steps.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4836D-7FDA-42D6-82F5-C14D77F402A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027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4836D-7FDA-42D6-82F5-C14D77F402AD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889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leakage and point it out</a:t>
            </a:r>
          </a:p>
          <a:p>
            <a:endParaRPr lang="en-US" dirty="0"/>
          </a:p>
          <a:p>
            <a:r>
              <a:rPr lang="en-US" dirty="0"/>
              <a:t>TALK ABOUT BOTH P AND T, THAT’S AN</a:t>
            </a:r>
            <a:r>
              <a:rPr lang="en-US" baseline="0" dirty="0"/>
              <a:t> ADVANTAGE FOR YOUR WORK TO KEEP THE T AND P BOTH SIMILAR TO RESERVOIR CONDITION</a:t>
            </a:r>
          </a:p>
          <a:p>
            <a:endParaRPr lang="en-US" baseline="0" dirty="0"/>
          </a:p>
          <a:p>
            <a:r>
              <a:rPr lang="en-US" baseline="0" dirty="0"/>
              <a:t>CT scan of the main cell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4836D-7FDA-42D6-82F5-C14D77F402A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601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Plots</a:t>
            </a:r>
            <a:r>
              <a:rPr lang="en-US" baseline="0" dirty="0"/>
              <a:t> of n and B vs differential stress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4836D-7FDA-42D6-82F5-C14D77F402A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715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4836D-7FDA-42D6-82F5-C14D77F402AD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221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-flow of viscous fluid through a permeable matrix or through a more conductive crack are respectively analogous to the flow of electric current through a resistive solid or thorough a thin resistive sheet embedded within an insulating medium.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-not necessary to know the crack thickness.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cmpare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fluid transport capacity of the crack with that of flow through 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matrics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permeability km, given that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permability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in effect the transmissivity of a meter thick layer of matrix material.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4836D-7FDA-42D6-82F5-C14D77F402AD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681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14" title="Stanford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92517"/>
            <a:ext cx="8229600" cy="61847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3599022"/>
            <a:ext cx="6059488" cy="20574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410990"/>
            <a:ext cx="8229600" cy="461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 cap="small" spc="30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65005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14" title="Stanford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77" y="1538765"/>
            <a:ext cx="2954337" cy="92583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77" y="2571750"/>
            <a:ext cx="2954337" cy="9329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1535112"/>
            <a:ext cx="1951038" cy="195103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defRPr lang="en-US" sz="12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5747432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7" y="908685"/>
            <a:ext cx="7700963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8090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/>
          <p:cNvSpPr txBox="1">
            <a:spLocks/>
          </p:cNvSpPr>
          <p:nvPr/>
        </p:nvSpPr>
        <p:spPr>
          <a:xfrm>
            <a:off x="60325" y="7938"/>
            <a:ext cx="457200" cy="457200"/>
          </a:xfrm>
          <a:prstGeom prst="rect">
            <a:avLst/>
          </a:prstGeom>
        </p:spPr>
        <p:txBody>
          <a:bodyPr wrap="none" lIns="45720" tIns="0" rIns="4572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6EAB745A-D074-45A3-B0D5-E6625D2AD2A4}" type="slidenum">
              <a:rPr lang="en-US" altLang="en-US" sz="1000">
                <a:solidFill>
                  <a:srgbClr val="7F7F7F"/>
                </a:solidFill>
                <a:latin typeface="Arial" panose="020B0604020202020204" pitchFamily="34" charset="0"/>
              </a:rPr>
              <a:pPr algn="ctr" eaLnBrk="1" hangingPunct="1"/>
              <a:t>‹#›</a:t>
            </a:fld>
            <a:endParaRPr lang="en-US" altLang="en-US" sz="100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27" y="908685"/>
            <a:ext cx="3787775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908685"/>
            <a:ext cx="3779838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11972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908685"/>
            <a:ext cx="7707862" cy="181660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27" y="2841313"/>
            <a:ext cx="7707313" cy="181660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5384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27" y="908685"/>
            <a:ext cx="3787775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908686"/>
            <a:ext cx="3779838" cy="18230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2837497"/>
            <a:ext cx="3779838" cy="183023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06122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7" y="908686"/>
            <a:ext cx="3787775" cy="18230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7" y="2840613"/>
            <a:ext cx="3781425" cy="182711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908686"/>
            <a:ext cx="3779838" cy="18230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2840613"/>
            <a:ext cx="3779838" cy="182711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47334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800600"/>
            <a:ext cx="9155113" cy="3429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14" title="Stanford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77" y="1538765"/>
            <a:ext cx="2954337" cy="92583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77" y="2571750"/>
            <a:ext cx="2954337" cy="9329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1535111"/>
            <a:ext cx="2047558" cy="201168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1029863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91440"/>
            <a:ext cx="7442189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077597" y="908685"/>
            <a:ext cx="7700963" cy="3759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01025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146177" y="908685"/>
            <a:ext cx="7700963" cy="3759042"/>
          </a:xfrm>
        </p:spPr>
        <p:txBody>
          <a:bodyPr/>
          <a:lstStyle>
            <a:lvl2pPr marL="0" indent="0">
              <a:buFont typeface="Arial"/>
              <a:buNone/>
              <a:defRPr baseline="0"/>
            </a:lvl2pPr>
            <a:lvl3pPr marL="344488" indent="0">
              <a:buNone/>
              <a:defRPr/>
            </a:lvl3pPr>
            <a:lvl4pPr marL="687387" indent="0">
              <a:buNone/>
              <a:defRPr/>
            </a:lvl4pPr>
            <a:lvl5pPr marL="10318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788301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77240" y="91440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27" y="908685"/>
            <a:ext cx="3787775" cy="3759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908685"/>
            <a:ext cx="3779838" cy="3759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986345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8875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908685"/>
            <a:ext cx="7707862" cy="1816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27" y="2841313"/>
            <a:ext cx="7707313" cy="1816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007804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0493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27" y="908685"/>
            <a:ext cx="3787775" cy="3759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908686"/>
            <a:ext cx="3779838" cy="1823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2837497"/>
            <a:ext cx="3779838" cy="1830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132303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589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7" y="908686"/>
            <a:ext cx="3787775" cy="1823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7" y="2840613"/>
            <a:ext cx="3781425" cy="1827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908686"/>
            <a:ext cx="3779838" cy="1823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2840613"/>
            <a:ext cx="3779838" cy="1827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008879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Sig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4811713"/>
            <a:ext cx="204628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14" title="Stanford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00555"/>
            <a:ext cx="8229600" cy="61847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3599022"/>
            <a:ext cx="6059488" cy="20574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419028"/>
            <a:ext cx="8229600" cy="461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 cap="small" spc="30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10177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"/>
          <p:cNvSpPr>
            <a:spLocks noGrp="1"/>
          </p:cNvSpPr>
          <p:nvPr>
            <p:ph type="title"/>
          </p:nvPr>
        </p:nvSpPr>
        <p:spPr bwMode="auto">
          <a:xfrm>
            <a:off x="774513" y="91440"/>
            <a:ext cx="737440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49990" y="903288"/>
            <a:ext cx="7707313" cy="37639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-6350"/>
            <a:ext cx="457200" cy="5149850"/>
          </a:xfrm>
          <a:prstGeom prst="rect">
            <a:avLst/>
          </a:prstGeom>
          <a:solidFill>
            <a:srgbClr val="8C1515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pic>
        <p:nvPicPr>
          <p:cNvPr id="1030" name="Picture 10" title="Stanford Universit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0369" y="4856163"/>
            <a:ext cx="15462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569613" y="4843146"/>
            <a:ext cx="5429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1FAB7C9-25F1-4997-AF35-287A2CD42BF7}" type="slidenum">
              <a:rPr lang="en-US" sz="1200" smtClean="0">
                <a:solidFill>
                  <a:srgbClr val="8C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‹#›</a:t>
            </a:fld>
            <a:endParaRPr lang="en-US" sz="1200" dirty="0">
              <a:solidFill>
                <a:srgbClr val="8C15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792" y="192051"/>
            <a:ext cx="818178" cy="3392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</p:sldLayoutIdLst>
  <p:transition spd="slow">
    <p:fade/>
  </p:transition>
  <p:hf hdr="0" ftr="0" dt="0"/>
  <p:txStyles>
    <p:titleStyle>
      <a:lvl1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kern="1200">
          <a:solidFill>
            <a:schemeClr val="bg2"/>
          </a:solidFill>
          <a:latin typeface="Times New Roman" panose="02020603050405020304" pitchFamily="18" charset="0"/>
          <a:ea typeface="MS PGothic" panose="020B0600070205080204" pitchFamily="34" charset="-128"/>
          <a:cs typeface="Times New Roman" panose="02020603050405020304" pitchFamily="18" charset="0"/>
        </a:defRPr>
      </a:lvl1pPr>
      <a:lvl2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defRPr kern="1200" spc="20">
          <a:solidFill>
            <a:schemeClr val="tx1"/>
          </a:solidFill>
          <a:latin typeface="Arial"/>
          <a:ea typeface="MS PGothic" panose="020B0600070205080204" pitchFamily="34" charset="-128"/>
          <a:cs typeface="ＭＳ Ｐゴシック" charset="0"/>
        </a:defRPr>
      </a:lvl1pPr>
      <a:lvl2pPr marL="288925" indent="-288925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2pPr>
      <a:lvl3pPr marL="569913" indent="-225425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charset="0"/>
        <a:buChar char="›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3pPr>
      <a:lvl4pPr marL="914400" indent="-227013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4pPr>
      <a:lvl5pPr marL="1258888" indent="-227013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Source Sans Pro" charset="0"/>
        <a:buChar char="–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2"/>
          <p:cNvSpPr>
            <a:spLocks noGrp="1"/>
          </p:cNvSpPr>
          <p:nvPr>
            <p:ph type="title"/>
          </p:nvPr>
        </p:nvSpPr>
        <p:spPr bwMode="auto">
          <a:xfrm>
            <a:off x="949325" y="358775"/>
            <a:ext cx="77073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49325" y="903288"/>
            <a:ext cx="7707313" cy="37639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538" y="4811713"/>
            <a:ext cx="846137" cy="2714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E14B05A4-8FC4-46B7-846B-FAD86C1CA7A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-11113" y="0"/>
            <a:ext cx="9155113" cy="342900"/>
          </a:xfrm>
          <a:prstGeom prst="rect">
            <a:avLst/>
          </a:prstGeom>
          <a:solidFill>
            <a:schemeClr val="bg2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8C1515"/>
              </a:solidFill>
              <a:latin typeface="Arial"/>
            </a:endParaRPr>
          </a:p>
        </p:txBody>
      </p:sp>
      <p:pic>
        <p:nvPicPr>
          <p:cNvPr id="5126" name="Picture 10" title="Stanford Universit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525" y="4856163"/>
            <a:ext cx="15462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</p:sldLayoutIdLst>
  <p:transition spd="slow">
    <p:fade/>
  </p:transition>
  <p:hf hdr="0" ftr="0" dt="0"/>
  <p:txStyles>
    <p:titleStyle>
      <a:lvl1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kern="1200">
          <a:solidFill>
            <a:schemeClr val="bg2"/>
          </a:solidFill>
          <a:latin typeface="Times New Roman" panose="02020603050405020304" pitchFamily="18" charset="0"/>
          <a:ea typeface="MS PGothic" panose="020B0600070205080204" pitchFamily="34" charset="-128"/>
          <a:cs typeface="Times New Roman" panose="02020603050405020304" pitchFamily="18" charset="0"/>
        </a:defRPr>
      </a:lvl1pPr>
      <a:lvl2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4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6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8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1600" kern="1200" cap="small" spc="20">
          <a:solidFill>
            <a:schemeClr val="tx1"/>
          </a:solidFill>
          <a:latin typeface="Arial"/>
          <a:ea typeface="MS PGothic" panose="020B0600070205080204" pitchFamily="34" charset="-128"/>
          <a:cs typeface="ＭＳ Ｐゴシック" charset="0"/>
        </a:defRPr>
      </a:lvl1pPr>
      <a:lvl2pPr marL="288925" indent="-288925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2pPr>
      <a:lvl3pPr marL="569913" indent="-225425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charset="0"/>
        <a:buChar char="›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3pPr>
      <a:lvl4pPr marL="914400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4pPr>
      <a:lvl5pPr marL="1258888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Source Sans Pro" charset="0"/>
        <a:buChar char="–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ctrTitle"/>
          </p:nvPr>
        </p:nvSpPr>
        <p:spPr>
          <a:xfrm>
            <a:off x="457200" y="617220"/>
            <a:ext cx="8598877" cy="1536827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Investigating Transport and Structural Changes of Faults Slipping under sc-CO</a:t>
            </a:r>
            <a:r>
              <a:rPr lang="en-US" alt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Conditions in Shale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1609059" y="3384647"/>
            <a:ext cx="5720318" cy="907314"/>
          </a:xfrm>
          <a:prstGeom prst="rect">
            <a:avLst/>
          </a:prstGeom>
        </p:spPr>
        <p:txBody>
          <a:bodyPr vert="horz" wrap="none" lIns="0" tIns="45720" rIns="0" bIns="45720" numCol="1" rtlCol="0" anchor="ctr" anchorCtr="1" compatLnSpc="1">
            <a:prstTxWarp prst="textNoShape">
              <a:avLst/>
            </a:prstTxWarp>
            <a:noAutofit/>
          </a:bodyPr>
          <a:lstStyle>
            <a:lvl1pPr marL="342900" indent="-34290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8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charset="0"/>
              <a:buNone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charset="0"/>
              <a:buNone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/>
            <a:r>
              <a:rPr lang="en-US" altLang="en-US" dirty="0">
                <a:solidFill>
                  <a:srgbClr val="434A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 9</a:t>
            </a:r>
            <a:r>
              <a:rPr lang="en-US" altLang="en-US" baseline="30000" dirty="0">
                <a:solidFill>
                  <a:srgbClr val="434A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dirty="0">
                <a:solidFill>
                  <a:srgbClr val="434A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2021</a:t>
            </a:r>
          </a:p>
          <a:p>
            <a:pPr marL="0" indent="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/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7E67172-2112-41FA-BF27-7C31D6652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571750"/>
            <a:ext cx="8229600" cy="461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r>
              <a:rPr lang="en-US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Talal Al Shafloot</a:t>
            </a:r>
            <a:r>
              <a:rPr lang="en-US" baseline="30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, Arjun Kohli</a:t>
            </a:r>
            <a:r>
              <a:rPr lang="en-US" baseline="30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, Tae Wook Kim</a:t>
            </a:r>
            <a:r>
              <a:rPr lang="en-US" baseline="30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, Anthony Kovscek</a:t>
            </a:r>
            <a:r>
              <a:rPr lang="en-US" baseline="30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</a:t>
            </a:r>
            <a:endParaRPr lang="en-US" baseline="30000" dirty="0">
              <a:solidFill>
                <a:schemeClr val="bg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DACC1E-F342-49E3-AE46-F352218A78E3}"/>
              </a:ext>
            </a:extLst>
          </p:cNvPr>
          <p:cNvSpPr txBox="1"/>
          <p:nvPr/>
        </p:nvSpPr>
        <p:spPr>
          <a:xfrm>
            <a:off x="130374" y="4531363"/>
            <a:ext cx="35782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Energy Resources Engineering Department, Stanford University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4FE5F-5F64-4883-ADBA-43660C940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993" y="4737829"/>
            <a:ext cx="2403497" cy="43674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Permeability Evolution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777240" y="832623"/>
            <a:ext cx="7851401" cy="3909194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398463" lvl="1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Saturation effect (test 1):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Saturating with Kr and CO</a:t>
            </a:r>
            <a:r>
              <a:rPr lang="en-US" altLang="en-US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reduced fracture permeability by 52%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Vacuuming did not change permeability values: permeant damage</a:t>
            </a:r>
          </a:p>
          <a:p>
            <a:pPr marL="679451" lvl="2" indent="-285750"/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1638" lvl="1">
              <a:lnSpc>
                <a:spcPct val="200000"/>
              </a:lnSpc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40AD3-539D-4599-B4CD-7F8A2C2C8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756" y="2244626"/>
            <a:ext cx="4611549" cy="2898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B984C9-985C-41A6-AEFF-15335C81C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962" y="4705814"/>
            <a:ext cx="2403497" cy="4367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ED55D-77A9-4643-A482-D1BE4C0EF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429" y="150086"/>
            <a:ext cx="80735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231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Permeability Evolution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777240" y="832623"/>
            <a:ext cx="7851401" cy="3909194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398463" lvl="1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Slip effect (test 2):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Saturating with CO</a:t>
            </a:r>
            <a:r>
              <a:rPr lang="en-US" altLang="en-US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reduced fracture permeability by 25%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Fault slippage further reduced permeability by an additional 29%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Relaxation after slip reduced permeability by an additional 8%</a:t>
            </a:r>
          </a:p>
          <a:p>
            <a:pPr marL="679451" lvl="2" indent="-285750"/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1638" lvl="1">
              <a:lnSpc>
                <a:spcPct val="200000"/>
              </a:lnSpc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CC8E50-6132-45A9-B317-73A86DD1A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98" y="2215544"/>
            <a:ext cx="4535445" cy="2872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E6954A-1AA1-447F-AE04-88A5D42B6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962" y="4705814"/>
            <a:ext cx="2403497" cy="436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51AA00-83BD-4FE4-AFCE-2223D8183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429" y="150086"/>
            <a:ext cx="80735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583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Validating Steady-state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777240" y="689502"/>
            <a:ext cx="7851401" cy="3174832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398463" lvl="1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 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inside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borehole (test 2):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Re = 360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Laminar: Re &lt; Re</a:t>
            </a:r>
            <a:r>
              <a:rPr lang="en-US" altLang="en-US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2000</a:t>
            </a:r>
          </a:p>
          <a:p>
            <a:pPr marL="398463" lvl="1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 </a:t>
            </a:r>
            <a:r>
              <a:rPr lang="en-US" altLang="en-US" dirty="0">
                <a:solidFill>
                  <a:schemeClr val="accent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along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fracture (test 2):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 ranges from 20.5 to 47.9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en-US" altLang="en-US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literature: 1 to 20</a:t>
            </a:r>
          </a:p>
          <a:p>
            <a:pPr marL="398463" lvl="1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Re for fracture flow is acceptable: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 behavior for ∆p vs Q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en-US" altLang="en-US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literature increases as fracture is smoother</a:t>
            </a:r>
          </a:p>
          <a:p>
            <a:pPr marL="1023938" lvl="3" indent="-285750"/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lvl="1" indent="0">
              <a:buNone/>
            </a:pPr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lvl="1" indent="0">
              <a:buNone/>
            </a:pPr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8463" lvl="1" indent="-285750"/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8463" lvl="1" indent="-285750"/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9451" lvl="2" indent="-285750"/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1638" lvl="1">
              <a:lnSpc>
                <a:spcPct val="200000"/>
              </a:lnSpc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7885C26-DF4A-4F2C-AF97-D99A8EABAF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46" b="12284"/>
          <a:stretch/>
        </p:blipFill>
        <p:spPr>
          <a:xfrm>
            <a:off x="7148945" y="492003"/>
            <a:ext cx="1387531" cy="422968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9DF48ED-43C5-48EE-B090-C7B8EA0600D2}"/>
              </a:ext>
            </a:extLst>
          </p:cNvPr>
          <p:cNvSpPr/>
          <p:nvPr/>
        </p:nvSpPr>
        <p:spPr>
          <a:xfrm>
            <a:off x="7398327" y="2784208"/>
            <a:ext cx="272053" cy="1224238"/>
          </a:xfrm>
          <a:prstGeom prst="ellipse">
            <a:avLst/>
          </a:prstGeom>
          <a:noFill/>
          <a:ln w="15875">
            <a:solidFill>
              <a:srgbClr val="FF0000">
                <a:alpha val="61000"/>
              </a:srgb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59C942C-8533-4BC5-BB63-E79787A83482}"/>
              </a:ext>
            </a:extLst>
          </p:cNvPr>
          <p:cNvSpPr/>
          <p:nvPr/>
        </p:nvSpPr>
        <p:spPr>
          <a:xfrm rot="2107851">
            <a:off x="7727003" y="1722026"/>
            <a:ext cx="272053" cy="1630738"/>
          </a:xfrm>
          <a:prstGeom prst="ellipse">
            <a:avLst/>
          </a:prstGeom>
          <a:noFill/>
          <a:ln w="15875">
            <a:solidFill>
              <a:schemeClr val="accent2">
                <a:lumMod val="90000"/>
                <a:lumOff val="10000"/>
                <a:alpha val="52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BBBB22-A3F0-449B-87A7-4C9C4B7F67DE}"/>
              </a:ext>
            </a:extLst>
          </p:cNvPr>
          <p:cNvSpPr txBox="1"/>
          <p:nvPr/>
        </p:nvSpPr>
        <p:spPr>
          <a:xfrm>
            <a:off x="7676987" y="313151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60DB92-3232-4B04-A7A4-FDB72E1AF852}"/>
              </a:ext>
            </a:extLst>
          </p:cNvPr>
          <p:cNvSpPr txBox="1"/>
          <p:nvPr/>
        </p:nvSpPr>
        <p:spPr>
          <a:xfrm>
            <a:off x="7282581" y="233042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7909A7-729C-4D7D-BAAF-E11E416BF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1287" y="701452"/>
            <a:ext cx="1147624" cy="6768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6A970F-B0B9-4B16-BE56-3F64A7546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838" y="1683386"/>
            <a:ext cx="1147624" cy="7263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B8E021-A1BF-4E8D-8682-B871C74D2A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962" y="4705814"/>
            <a:ext cx="2403497" cy="4367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A298F7-FBC3-4109-8FDD-92D7BCD89A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380" y="150086"/>
            <a:ext cx="749472" cy="457200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E75033DB-0C36-4FF8-A0BD-D511F945B45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1502" y="3670790"/>
            <a:ext cx="1549893" cy="12935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21A989-6D89-4D36-B482-DC9C40C2CC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065"/>
          <a:stretch/>
        </p:blipFill>
        <p:spPr>
          <a:xfrm>
            <a:off x="3202418" y="3633746"/>
            <a:ext cx="1625977" cy="12935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09E023-8AFA-4334-8133-B9B527833A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462"/>
          <a:stretch/>
        </p:blipFill>
        <p:spPr>
          <a:xfrm>
            <a:off x="4866251" y="3625796"/>
            <a:ext cx="1571565" cy="12935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50D0A2-4FE6-4C93-ADDD-6DA59C90A8E1}"/>
              </a:ext>
            </a:extLst>
          </p:cNvPr>
          <p:cNvSpPr txBox="1"/>
          <p:nvPr/>
        </p:nvSpPr>
        <p:spPr>
          <a:xfrm>
            <a:off x="1452046" y="4927326"/>
            <a:ext cx="10755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Javadi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et. al., 2014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716820-23FE-4EA3-8792-51F25E767506}"/>
              </a:ext>
            </a:extLst>
          </p:cNvPr>
          <p:cNvSpPr txBox="1"/>
          <p:nvPr/>
        </p:nvSpPr>
        <p:spPr>
          <a:xfrm>
            <a:off x="3662576" y="4936644"/>
            <a:ext cx="27246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Test 2: beginning of the injection (left) post slip (right)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82A287-4B04-4D4F-AEAF-6F20E373F811}"/>
              </a:ext>
            </a:extLst>
          </p:cNvPr>
          <p:cNvCxnSpPr>
            <a:cxnSpLocks/>
          </p:cNvCxnSpPr>
          <p:nvPr/>
        </p:nvCxnSpPr>
        <p:spPr>
          <a:xfrm flipH="1">
            <a:off x="3534833" y="3821495"/>
            <a:ext cx="863600" cy="804333"/>
          </a:xfrm>
          <a:prstGeom prst="line">
            <a:avLst/>
          </a:prstGeom>
          <a:ln w="9525">
            <a:solidFill>
              <a:srgbClr val="00B0F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CAA6BE5-B996-4C16-AA5D-4DAC00FD3C4C}"/>
              </a:ext>
            </a:extLst>
          </p:cNvPr>
          <p:cNvCxnSpPr>
            <a:cxnSpLocks/>
          </p:cNvCxnSpPr>
          <p:nvPr/>
        </p:nvCxnSpPr>
        <p:spPr>
          <a:xfrm flipH="1">
            <a:off x="5195730" y="3824523"/>
            <a:ext cx="1120245" cy="785638"/>
          </a:xfrm>
          <a:prstGeom prst="line">
            <a:avLst/>
          </a:prstGeom>
          <a:ln w="9525">
            <a:solidFill>
              <a:srgbClr val="00B0F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710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6" grpId="0"/>
      <p:bldP spid="17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Dynamic CT Imaging of Kr-filled Porosity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777240" y="832623"/>
            <a:ext cx="7851401" cy="3909194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398463" lvl="1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Saturating with Kr (test 2):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Porosity distribution helps visualizing diffusion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Visualization confirms diffusion around fault vicinity</a:t>
            </a:r>
          </a:p>
          <a:p>
            <a:pPr marL="679451" lvl="2" indent="-285750"/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1638" lvl="1">
              <a:lnSpc>
                <a:spcPct val="200000"/>
              </a:lnSpc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0AC610-D944-4DED-9A4F-88F886812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0142"/>
          <a:stretch/>
        </p:blipFill>
        <p:spPr>
          <a:xfrm>
            <a:off x="6254615" y="2405991"/>
            <a:ext cx="1919568" cy="22717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28D29A-9A9F-4910-81DD-69B3D02728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0254"/>
          <a:stretch/>
        </p:blipFill>
        <p:spPr>
          <a:xfrm>
            <a:off x="2527097" y="2385988"/>
            <a:ext cx="1888586" cy="22786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A935CF-5C2D-43D4-BDE4-FE98CDE750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0070"/>
          <a:stretch/>
        </p:blipFill>
        <p:spPr>
          <a:xfrm>
            <a:off x="4383607" y="2385988"/>
            <a:ext cx="1919568" cy="2278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4DB838-F526-4676-BF25-70D397F166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03"/>
          <a:stretch/>
        </p:blipFill>
        <p:spPr>
          <a:xfrm>
            <a:off x="8366294" y="2385988"/>
            <a:ext cx="480668" cy="22717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B8ADB9-0F69-4FB8-933E-EF4560D42F16}"/>
              </a:ext>
            </a:extLst>
          </p:cNvPr>
          <p:cNvSpPr txBox="1"/>
          <p:nvPr/>
        </p:nvSpPr>
        <p:spPr>
          <a:xfrm>
            <a:off x="2482218" y="2566004"/>
            <a:ext cx="8698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F18386-3CD7-4427-AB54-B218E9FC40CC}"/>
              </a:ext>
            </a:extLst>
          </p:cNvPr>
          <p:cNvSpPr txBox="1"/>
          <p:nvPr/>
        </p:nvSpPr>
        <p:spPr>
          <a:xfrm>
            <a:off x="4205879" y="2566004"/>
            <a:ext cx="8698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CCF2C-EAE6-4441-BCDA-12CCFE1114F4}"/>
              </a:ext>
            </a:extLst>
          </p:cNvPr>
          <p:cNvSpPr txBox="1"/>
          <p:nvPr/>
        </p:nvSpPr>
        <p:spPr>
          <a:xfrm>
            <a:off x="6107268" y="2566004"/>
            <a:ext cx="8698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BB059A-26BE-4804-BDA1-06B6E45892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355" r="23335"/>
          <a:stretch/>
        </p:blipFill>
        <p:spPr>
          <a:xfrm>
            <a:off x="646499" y="2984696"/>
            <a:ext cx="1810634" cy="16730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8EB8B9-B993-46D3-A544-F06DA44461FE}"/>
              </a:ext>
            </a:extLst>
          </p:cNvPr>
          <p:cNvSpPr txBox="1"/>
          <p:nvPr/>
        </p:nvSpPr>
        <p:spPr>
          <a:xfrm>
            <a:off x="1068895" y="2328374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borehole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BBC398-51A6-479B-8AB8-068A70DD1816}"/>
              </a:ext>
            </a:extLst>
          </p:cNvPr>
          <p:cNvSpPr txBox="1"/>
          <p:nvPr/>
        </p:nvSpPr>
        <p:spPr>
          <a:xfrm>
            <a:off x="2866979" y="2328374"/>
            <a:ext cx="82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2.5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hrs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98BB84-0F71-4DAF-A4A3-438618D3F607}"/>
              </a:ext>
            </a:extLst>
          </p:cNvPr>
          <p:cNvSpPr txBox="1"/>
          <p:nvPr/>
        </p:nvSpPr>
        <p:spPr>
          <a:xfrm>
            <a:off x="4858322" y="2328374"/>
            <a:ext cx="7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52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hrs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2F3665-786B-4299-A368-8515E8D82611}"/>
              </a:ext>
            </a:extLst>
          </p:cNvPr>
          <p:cNvSpPr txBox="1"/>
          <p:nvPr/>
        </p:nvSpPr>
        <p:spPr>
          <a:xfrm>
            <a:off x="6729330" y="2328374"/>
            <a:ext cx="7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64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hrs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44BC575-89E6-471F-A115-C7D9882F6F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1962" y="4705814"/>
            <a:ext cx="2403497" cy="4367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A8AAE1-8D6B-443D-AE8C-839F9830C4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9429" y="150086"/>
            <a:ext cx="80735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54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Dynamic CT Imaging of Kr-filled Porosity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777240" y="832623"/>
            <a:ext cx="7851401" cy="3909194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398463" lvl="1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Saturating with Kr (test 2):</a:t>
            </a:r>
          </a:p>
          <a:p>
            <a:pPr marL="679451" lvl="2" indent="-285750"/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Wolfcamp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samples have small porosity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Longer saturation time is needed</a:t>
            </a:r>
          </a:p>
          <a:p>
            <a:pPr marL="679451" lvl="2" indent="-285750"/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1638" lvl="1">
              <a:lnSpc>
                <a:spcPct val="200000"/>
              </a:lnSpc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1A056-FAD6-41C4-802A-0B2BA1CE612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5743" y="2074807"/>
            <a:ext cx="3794857" cy="2615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AAC7B2-5483-4A2D-8E1F-4580FAA6D8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9210" y="2029633"/>
            <a:ext cx="3257550" cy="26326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526BB-6A1F-45E5-B5F2-01F2ABD23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962" y="4705814"/>
            <a:ext cx="2403497" cy="436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ADC87A-A03A-491D-A3C1-19BF879E3E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9429" y="150086"/>
            <a:ext cx="80735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798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777240" y="832623"/>
            <a:ext cx="7851401" cy="3583260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98463" lvl="1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Faults were successfully slipped with both pore pressure and incremental axial loading. Estimation of jacketing resistance is needed to quantify µ.</a:t>
            </a:r>
          </a:p>
          <a:p>
            <a:pPr marL="398463" lvl="1" indent="-285750"/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8463" lvl="1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Steady-state approach was utilized and validated to measure fracture permeability.</a:t>
            </a:r>
          </a:p>
          <a:p>
            <a:pPr marL="398463" lvl="1" indent="-285750"/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8463" lvl="1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Saturating with fluids with large adsorption capacity </a:t>
            </a:r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reduces permeability. 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Saturating with sc-CO2 decreased fracture permeability by at least 25%.</a:t>
            </a:r>
          </a:p>
          <a:p>
            <a:pPr marL="398463" lvl="1" indent="-285750"/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8463" lvl="1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Slipping a smooth fault considerably reduced fault permeability.</a:t>
            </a:r>
          </a:p>
          <a:p>
            <a:pPr marL="398463" lvl="1" indent="-285750"/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8463" lvl="1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 Imaging helped visualizing diffusion of fluids and quantifying porosity.</a:t>
            </a:r>
          </a:p>
          <a:p>
            <a:pPr marL="398463" lvl="1" indent="-285750"/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1638" lvl="1">
              <a:lnSpc>
                <a:spcPct val="200000"/>
              </a:lnSpc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58E761-33FA-436E-A492-68E5599F9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962" y="4705814"/>
            <a:ext cx="2403497" cy="436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38DCA7-2011-4685-B0C8-F73BC55D4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429" y="150086"/>
            <a:ext cx="80735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12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 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777240" y="832623"/>
            <a:ext cx="7851401" cy="3583260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398463" lvl="1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 Fahd University of Petroleum and Minerals (KFUPM)</a:t>
            </a:r>
          </a:p>
          <a:p>
            <a:pPr marL="398463" lvl="1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Saudi Arabian Cultural Mission (SACM)</a:t>
            </a:r>
          </a:p>
          <a:p>
            <a:pPr marL="398463" lvl="1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 Gas Initiative (NGI)</a:t>
            </a:r>
          </a:p>
          <a:p>
            <a:pPr marL="398463" lvl="1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Stanford Center for Carbon Storage (SCCS)</a:t>
            </a:r>
          </a:p>
          <a:p>
            <a:pPr marL="398463" lvl="1" indent="-285750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work was supported as part of the Center for Mechanistic Control of Unconventional Formations (CMC-UF), an Energy Frontier Research Center funded by the U.S. Department of Energy, Office of Science under 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 (BES) Award DE-SC0019165</a:t>
            </a:r>
            <a:endParaRPr lang="en-US" altLang="en-US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1638" lvl="1">
              <a:lnSpc>
                <a:spcPct val="200000"/>
              </a:lnSpc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58E761-33FA-436E-A492-68E5599F9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962" y="4705814"/>
            <a:ext cx="2403497" cy="436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38DCA7-2011-4685-B0C8-F73BC55D4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429" y="150086"/>
            <a:ext cx="80735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31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777240" y="832623"/>
            <a:ext cx="7851401" cy="3909194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3313113" lvl="7" indent="0"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3113" lvl="7" indent="0"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3113" lvl="7" indent="0"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5913" lvl="6" indent="0"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  <a:p>
            <a:pPr marL="2855913" lvl="6" indent="0"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lvl="1" indent="0"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lvl="1" indent="0">
              <a:lnSpc>
                <a:spcPct val="200000"/>
              </a:lnSpc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41A324-AC99-4757-A476-1AF434115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962" y="4705814"/>
            <a:ext cx="2403497" cy="436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DF509D-450C-42A0-88D5-03A67F595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429" y="150086"/>
            <a:ext cx="80735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4107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2F68395B-B0C9-46A5-8DAA-1E9E57973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922" b="31975"/>
          <a:stretch/>
        </p:blipFill>
        <p:spPr>
          <a:xfrm>
            <a:off x="4129746" y="761842"/>
            <a:ext cx="2594188" cy="36198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8A3FED-A34F-4C4D-8B63-D6B5AC601C65}"/>
              </a:ext>
            </a:extLst>
          </p:cNvPr>
          <p:cNvSpPr txBox="1"/>
          <p:nvPr/>
        </p:nvSpPr>
        <p:spPr>
          <a:xfrm>
            <a:off x="4306982" y="4520867"/>
            <a:ext cx="2239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Modified after Fang et al., (2017)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681D83-F0CE-4A7A-9648-E723C1877500}"/>
              </a:ext>
            </a:extLst>
          </p:cNvPr>
          <p:cNvSpPr txBox="1"/>
          <p:nvPr/>
        </p:nvSpPr>
        <p:spPr>
          <a:xfrm>
            <a:off x="1311467" y="4520867"/>
            <a:ext cx="1693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(Al </a:t>
            </a:r>
            <a:r>
              <a:rPr lang="en-US" sz="1200" dirty="0" err="1"/>
              <a:t>Shafloot</a:t>
            </a:r>
            <a:r>
              <a:rPr lang="en-US" sz="1200" dirty="0"/>
              <a:t> et al., 2020)</a:t>
            </a:r>
          </a:p>
        </p:txBody>
      </p:sp>
      <p:sp>
        <p:nvSpPr>
          <p:cNvPr id="5" name="Callout: Left Arrow 4">
            <a:extLst>
              <a:ext uri="{FF2B5EF4-FFF2-40B4-BE49-F238E27FC236}">
                <a16:creationId xmlns:a16="http://schemas.microsoft.com/office/drawing/2014/main" id="{148F8A87-754C-4F86-A2EA-6E8EDD5E6B22}"/>
              </a:ext>
            </a:extLst>
          </p:cNvPr>
          <p:cNvSpPr/>
          <p:nvPr/>
        </p:nvSpPr>
        <p:spPr>
          <a:xfrm>
            <a:off x="4002404" y="2357791"/>
            <a:ext cx="1006329" cy="121089"/>
          </a:xfrm>
          <a:prstGeom prst="leftArrowCallout">
            <a:avLst>
              <a:gd name="adj1" fmla="val 21068"/>
              <a:gd name="adj2" fmla="val 23033"/>
              <a:gd name="adj3" fmla="val 25000"/>
              <a:gd name="adj4" fmla="val 81287"/>
            </a:avLst>
          </a:prstGeom>
          <a:noFill/>
          <a:ln w="15875">
            <a:solidFill>
              <a:schemeClr val="bg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allout: Left Arrow 8">
            <a:extLst>
              <a:ext uri="{FF2B5EF4-FFF2-40B4-BE49-F238E27FC236}">
                <a16:creationId xmlns:a16="http://schemas.microsoft.com/office/drawing/2014/main" id="{2BC4EF35-33DA-450F-A439-46F62F352B8C}"/>
              </a:ext>
            </a:extLst>
          </p:cNvPr>
          <p:cNvSpPr/>
          <p:nvPr/>
        </p:nvSpPr>
        <p:spPr>
          <a:xfrm flipH="1">
            <a:off x="5622754" y="1645626"/>
            <a:ext cx="1203814" cy="12108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9813"/>
            </a:avLst>
          </a:prstGeom>
          <a:noFill/>
          <a:ln w="15875">
            <a:solidFill>
              <a:schemeClr val="bg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9444EAA9-9B6E-4CE8-84B5-D97BC28F41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662" y="1093314"/>
            <a:ext cx="3336703" cy="1348261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229B8CE-29FE-4913-8A8B-16F09101F3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568"/>
          <a:stretch/>
        </p:blipFill>
        <p:spPr>
          <a:xfrm>
            <a:off x="911457" y="2694734"/>
            <a:ext cx="2493112" cy="14438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324FC9-638B-4A60-BE1A-AA108901FF97}"/>
              </a:ext>
            </a:extLst>
          </p:cNvPr>
          <p:cNvSpPr txBox="1"/>
          <p:nvPr/>
        </p:nvSpPr>
        <p:spPr>
          <a:xfrm>
            <a:off x="1292254" y="4182406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sc-CO</a:t>
            </a:r>
            <a:r>
              <a:rPr lang="en-US" sz="1000" baseline="-25000" dirty="0"/>
              <a:t>2</a:t>
            </a:r>
            <a:endParaRPr lang="en-US" sz="1200" baseline="-25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C1F39-B218-41A9-8992-B934BFB71243}"/>
              </a:ext>
            </a:extLst>
          </p:cNvPr>
          <p:cNvSpPr txBox="1"/>
          <p:nvPr/>
        </p:nvSpPr>
        <p:spPr>
          <a:xfrm>
            <a:off x="2568767" y="4182406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water</a:t>
            </a:r>
            <a:endParaRPr lang="en-US" sz="1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D0F7E9-7280-4B4D-9B0A-45CB4BC14F2E}"/>
              </a:ext>
            </a:extLst>
          </p:cNvPr>
          <p:cNvSpPr/>
          <p:nvPr/>
        </p:nvSpPr>
        <p:spPr>
          <a:xfrm>
            <a:off x="4129746" y="914754"/>
            <a:ext cx="177236" cy="121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3E69457B-591B-46F1-A96B-098F3E5F52BE}"/>
              </a:ext>
            </a:extLst>
          </p:cNvPr>
          <p:cNvSpPr/>
          <p:nvPr/>
        </p:nvSpPr>
        <p:spPr>
          <a:xfrm>
            <a:off x="6851276" y="1645626"/>
            <a:ext cx="2208904" cy="2332013"/>
          </a:xfrm>
          <a:prstGeom prst="cloudCallout">
            <a:avLst>
              <a:gd name="adj1" fmla="val -43780"/>
              <a:gd name="adj2" fmla="val -45760"/>
            </a:avLst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BC13D7-C06E-4CB6-9B05-2020CBDE6CC4}"/>
              </a:ext>
            </a:extLst>
          </p:cNvPr>
          <p:cNvSpPr txBox="1"/>
          <p:nvPr/>
        </p:nvSpPr>
        <p:spPr>
          <a:xfrm>
            <a:off x="7117080" y="2133650"/>
            <a:ext cx="1884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- Permeability evolution?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0A737D-3F19-4447-A480-9569CBF6B393}"/>
              </a:ext>
            </a:extLst>
          </p:cNvPr>
          <p:cNvSpPr txBox="1"/>
          <p:nvPr/>
        </p:nvSpPr>
        <p:spPr>
          <a:xfrm>
            <a:off x="7117080" y="2379871"/>
            <a:ext cx="1884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- Effect of slip on diffusion?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2A7F48-814F-43B6-A32E-4717816E3C32}"/>
              </a:ext>
            </a:extLst>
          </p:cNvPr>
          <p:cNvSpPr txBox="1"/>
          <p:nvPr/>
        </p:nvSpPr>
        <p:spPr>
          <a:xfrm>
            <a:off x="7117080" y="2621526"/>
            <a:ext cx="1884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- sc-CO2 adsorption effect?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848497-AC98-4636-9788-D0AF20DC9B45}"/>
              </a:ext>
            </a:extLst>
          </p:cNvPr>
          <p:cNvSpPr txBox="1"/>
          <p:nvPr/>
        </p:nvSpPr>
        <p:spPr>
          <a:xfrm>
            <a:off x="7117080" y="2867747"/>
            <a:ext cx="1884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- sc-CO2 diffusion?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92F8A0-B3F6-4E45-BF51-A783EE1B3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962" y="4705814"/>
            <a:ext cx="2403497" cy="4367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78D0E4-E46F-4932-8C92-1AFF09129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9429" y="150086"/>
            <a:ext cx="80735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7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5" grpId="0" animBg="1"/>
      <p:bldP spid="9" grpId="0" animBg="1"/>
      <p:bldP spid="14" grpId="0"/>
      <p:bldP spid="15" grpId="0"/>
      <p:bldP spid="18" grpId="0" animBg="1"/>
      <p:bldP spid="21" grpId="0"/>
      <p:bldP spid="22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777241" y="704153"/>
            <a:ext cx="6825920" cy="2419810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398463" lvl="1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of slippage on permeability: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Gouge with 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(Okazaki et al., 2013; Takahashi et al., 2007)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Saw-cut and natural fault with </a:t>
            </a:r>
            <a:r>
              <a:rPr lang="en-US" alt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Argon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(Wu et al., 2017)</a:t>
            </a:r>
          </a:p>
          <a:p>
            <a:pPr marL="398463" lvl="1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Fracture/fault measuring permeability methods: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 decay (Kumar et al., 2015)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Steady-state (Cai et al., 2014)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Pore pressure oscillation (Takahashi et al., 2007)</a:t>
            </a:r>
          </a:p>
          <a:p>
            <a:pPr marL="398463" lvl="1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Utilizing X-ray CT for permeability investigation: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Fracture evolution of Coal samples (Cai et al., 2014)</a:t>
            </a:r>
          </a:p>
          <a:p>
            <a:pPr marL="679451" lvl="2" indent="-285750"/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9451" lvl="2" indent="-285750"/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1638" lvl="1">
              <a:lnSpc>
                <a:spcPct val="200000"/>
              </a:lnSpc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69EFBB-8F49-434F-8C65-4281D94DB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273" y="3358938"/>
            <a:ext cx="810408" cy="15090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8B8BF2-4085-435F-95CA-714CC97F5D7F}"/>
              </a:ext>
            </a:extLst>
          </p:cNvPr>
          <p:cNvSpPr txBox="1"/>
          <p:nvPr/>
        </p:nvSpPr>
        <p:spPr>
          <a:xfrm>
            <a:off x="5545000" y="4877221"/>
            <a:ext cx="1200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(Cai et al., 2014)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CC9BB1-F9BB-41D0-BA9D-84A9C4FB1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57" y="3405749"/>
            <a:ext cx="1938776" cy="14660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DF10FB-356C-48B2-B2CC-89788EDEACA6}"/>
              </a:ext>
            </a:extLst>
          </p:cNvPr>
          <p:cNvSpPr txBox="1"/>
          <p:nvPr/>
        </p:nvSpPr>
        <p:spPr>
          <a:xfrm>
            <a:off x="1031233" y="4877221"/>
            <a:ext cx="1550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 err="1"/>
              <a:t>Okazake</a:t>
            </a:r>
            <a:r>
              <a:rPr lang="en-US" sz="1200" dirty="0"/>
              <a:t> et al., 2013)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718F3F-94D8-48FD-AA42-358332B54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7142" y="3405749"/>
            <a:ext cx="2374500" cy="15134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C9413B-5CD9-471C-94AD-528FA3B14E39}"/>
              </a:ext>
            </a:extLst>
          </p:cNvPr>
          <p:cNvSpPr txBox="1"/>
          <p:nvPr/>
        </p:nvSpPr>
        <p:spPr>
          <a:xfrm>
            <a:off x="3637573" y="4877221"/>
            <a:ext cx="1200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(Wu et al., 2017)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3BBDBA-EE77-4938-ACB8-F385349EA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962" y="4705814"/>
            <a:ext cx="2403497" cy="4367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547655-7BCB-49E4-841D-DE9F2F019E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9429" y="150086"/>
            <a:ext cx="80735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83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777240" y="733562"/>
            <a:ext cx="7851401" cy="4318497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393701" lvl="2" indent="0">
              <a:buNone/>
            </a:pPr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8463" lvl="1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679451" lvl="2" indent="-285750"/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Understand spatial and time scales of sc-CO</a:t>
            </a:r>
            <a:r>
              <a:rPr lang="en-US" altLang="en-US" sz="1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diffusion from active faults</a:t>
            </a:r>
          </a:p>
          <a:p>
            <a:pPr marL="679451" lvl="2" indent="-285750"/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effects of matrix composition and anisotropy</a:t>
            </a:r>
          </a:p>
          <a:p>
            <a:pPr marL="679451" lvl="2" indent="-285750"/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effects of fault slip and matrix damage on permeability</a:t>
            </a:r>
          </a:p>
          <a:p>
            <a:pPr marL="112713" lvl="1" indent="0">
              <a:buNone/>
            </a:pPr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8463" lvl="1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Objectives:</a:t>
            </a:r>
          </a:p>
          <a:p>
            <a:pPr marL="679451" lvl="2" indent="-285750"/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Visualize dynamics of diffusion in low permeability, layered media</a:t>
            </a:r>
          </a:p>
          <a:p>
            <a:pPr marL="679451" lvl="2" indent="-285750"/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Quantify permeability of fault plane before/after/during slip</a:t>
            </a:r>
          </a:p>
          <a:p>
            <a:pPr marL="679451" lvl="2" indent="-285750"/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Quantify impact of fault slip and damage on diffusivity</a:t>
            </a:r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1638" lvl="1">
              <a:lnSpc>
                <a:spcPct val="200000"/>
              </a:lnSpc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259D22-861B-485A-B73D-FC36386A6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962" y="4705814"/>
            <a:ext cx="2403497" cy="436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35AB0B-49F7-455B-83F0-DD89FF22B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429" y="150086"/>
            <a:ext cx="80735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81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52546" y="602190"/>
            <a:ext cx="4650971" cy="4087376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398463" lvl="1" indent="-285750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information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Work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D63E981-B8EB-41BE-BB51-F5B97C4DC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260249"/>
              </p:ext>
            </p:extLst>
          </p:nvPr>
        </p:nvGraphicFramePr>
        <p:xfrm>
          <a:off x="777240" y="1001315"/>
          <a:ext cx="2607693" cy="5772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6480">
                  <a:extLst>
                    <a:ext uri="{9D8B030D-6E8A-4147-A177-3AD203B41FA5}">
                      <a16:colId xmlns:a16="http://schemas.microsoft.com/office/drawing/2014/main" val="3723858203"/>
                    </a:ext>
                  </a:extLst>
                </a:gridCol>
                <a:gridCol w="959086">
                  <a:extLst>
                    <a:ext uri="{9D8B030D-6E8A-4147-A177-3AD203B41FA5}">
                      <a16:colId xmlns:a16="http://schemas.microsoft.com/office/drawing/2014/main" val="3634959402"/>
                    </a:ext>
                  </a:extLst>
                </a:gridCol>
                <a:gridCol w="1072127">
                  <a:extLst>
                    <a:ext uri="{9D8B030D-6E8A-4147-A177-3AD203B41FA5}">
                      <a16:colId xmlns:a16="http://schemas.microsoft.com/office/drawing/2014/main" val="2861194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Sample name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Formation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55625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Test 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Z-2-6-V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Wolfcamp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shale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58502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Test 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Z-6-2-V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0.978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858673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DC8649E-A9D7-4F30-B9E1-37494D1FB68C}"/>
              </a:ext>
            </a:extLst>
          </p:cNvPr>
          <p:cNvSpPr txBox="1"/>
          <p:nvPr/>
        </p:nvSpPr>
        <p:spPr>
          <a:xfrm>
            <a:off x="8428423" y="2508217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Test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7B4C2D-5925-412F-A646-91D3F7405650}"/>
              </a:ext>
            </a:extLst>
          </p:cNvPr>
          <p:cNvSpPr txBox="1"/>
          <p:nvPr/>
        </p:nvSpPr>
        <p:spPr>
          <a:xfrm>
            <a:off x="7689634" y="2508217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Test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9C9D4A-BE14-4236-B6B6-413352562E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8769" y="511522"/>
            <a:ext cx="1978929" cy="1757635"/>
          </a:xfrm>
          <a:prstGeom prst="rect">
            <a:avLst/>
          </a:prstGeom>
        </p:spPr>
      </p:pic>
      <p:graphicFrame>
        <p:nvGraphicFramePr>
          <p:cNvPr id="13" name="Table 21">
            <a:extLst>
              <a:ext uri="{FF2B5EF4-FFF2-40B4-BE49-F238E27FC236}">
                <a16:creationId xmlns:a16="http://schemas.microsoft.com/office/drawing/2014/main" id="{30A9B2A9-6444-4F24-8EE6-EF7377924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800816"/>
              </p:ext>
            </p:extLst>
          </p:nvPr>
        </p:nvGraphicFramePr>
        <p:xfrm>
          <a:off x="739382" y="2787022"/>
          <a:ext cx="5132497" cy="171915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19525">
                  <a:extLst>
                    <a:ext uri="{9D8B030D-6E8A-4147-A177-3AD203B41FA5}">
                      <a16:colId xmlns:a16="http://schemas.microsoft.com/office/drawing/2014/main" val="3169963637"/>
                    </a:ext>
                  </a:extLst>
                </a:gridCol>
                <a:gridCol w="2712972">
                  <a:extLst>
                    <a:ext uri="{9D8B030D-6E8A-4147-A177-3AD203B41FA5}">
                      <a16:colId xmlns:a16="http://schemas.microsoft.com/office/drawing/2014/main" val="3010262637"/>
                    </a:ext>
                  </a:extLst>
                </a:gridCol>
              </a:tblGrid>
              <a:tr h="291016"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Step</a:t>
                      </a:r>
                    </a:p>
                  </a:txBody>
                  <a:tcPr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Objectives</a:t>
                      </a:r>
                    </a:p>
                  </a:txBody>
                  <a:tcPr>
                    <a:solidFill>
                      <a:srgbClr val="8C1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359275"/>
                  </a:ext>
                </a:extLst>
              </a:tr>
              <a:tr h="254726"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µ-CT scanning (before and after)</a:t>
                      </a:r>
                    </a:p>
                  </a:txBody>
                  <a:tcPr>
                    <a:solidFill>
                      <a:srgbClr val="EEE8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Observe structural changes</a:t>
                      </a:r>
                    </a:p>
                  </a:txBody>
                  <a:tcPr>
                    <a:solidFill>
                      <a:srgbClr val="EEE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368363"/>
                  </a:ext>
                </a:extLst>
              </a:tr>
              <a:tr h="392767"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Inject Kr</a:t>
                      </a:r>
                    </a:p>
                  </a:txBody>
                  <a:tcPr>
                    <a:solidFill>
                      <a:srgbClr val="F6C2C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Quantify porosity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Monitor diffusion</a:t>
                      </a:r>
                    </a:p>
                  </a:txBody>
                  <a:tcPr>
                    <a:solidFill>
                      <a:srgbClr val="F6C2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144446"/>
                  </a:ext>
                </a:extLst>
              </a:tr>
              <a:tr h="245981"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Inject CO</a:t>
                      </a:r>
                      <a:r>
                        <a:rPr lang="en-US" sz="1050" baseline="-25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EEE8E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Visualize Storage</a:t>
                      </a:r>
                      <a:r>
                        <a:rPr lang="en-US" sz="1050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Capacity</a:t>
                      </a:r>
                      <a:endParaRPr lang="en-US" sz="105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EEE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507762"/>
                  </a:ext>
                </a:extLst>
              </a:tr>
              <a:tr h="259017"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Induce incremental slip</a:t>
                      </a:r>
                    </a:p>
                  </a:txBody>
                  <a:tcPr>
                    <a:solidFill>
                      <a:srgbClr val="F6C2C2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Quantify friction coefficient</a:t>
                      </a:r>
                    </a:p>
                  </a:txBody>
                  <a:tcPr>
                    <a:solidFill>
                      <a:srgbClr val="F6C2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603274"/>
                  </a:ext>
                </a:extLst>
              </a:tr>
              <a:tr h="240024"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Continue CO</a:t>
                      </a:r>
                      <a:r>
                        <a:rPr lang="en-US" sz="1050" baseline="-25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injection </a:t>
                      </a:r>
                    </a:p>
                  </a:txBody>
                  <a:tcPr>
                    <a:solidFill>
                      <a:srgbClr val="EEE8E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Investigate storage capacity increase</a:t>
                      </a:r>
                    </a:p>
                  </a:txBody>
                  <a:tcPr>
                    <a:solidFill>
                      <a:srgbClr val="EEE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18973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9BD0B10-5297-4E59-B930-75F6D2F2229D}"/>
              </a:ext>
            </a:extLst>
          </p:cNvPr>
          <p:cNvSpPr txBox="1"/>
          <p:nvPr/>
        </p:nvSpPr>
        <p:spPr>
          <a:xfrm>
            <a:off x="777240" y="4574078"/>
            <a:ext cx="47420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</a:rPr>
              <a:t>* Permeability is measured at different stages to monitor evolution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08C7AF-EF52-4BB5-9170-99049CBC6F3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9431" y="889246"/>
            <a:ext cx="1234989" cy="2046541"/>
          </a:xfrm>
          <a:prstGeom prst="rect">
            <a:avLst/>
          </a:prstGeom>
        </p:spPr>
      </p:pic>
      <p:pic>
        <p:nvPicPr>
          <p:cNvPr id="16" name="Picture 15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20CEE0F5-53E7-4CDB-9792-3CD37D5C82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7000"/>
                    </a14:imgEffect>
                    <a14:imgEffect>
                      <a14:saturation sat="94000"/>
                    </a14:imgEffect>
                    <a14:imgEffect>
                      <a14:brightnessContrast bright="6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21" t="13470" r="34896" b="46350"/>
          <a:stretch/>
        </p:blipFill>
        <p:spPr>
          <a:xfrm>
            <a:off x="8397945" y="1050531"/>
            <a:ext cx="679749" cy="1350236"/>
          </a:xfrm>
          <a:prstGeom prst="rect">
            <a:avLst/>
          </a:prstGeom>
        </p:spPr>
      </p:pic>
      <p:pic>
        <p:nvPicPr>
          <p:cNvPr id="17" name="Picture 16" descr="A picture containing indoor, tool&#10;&#10;Description automatically generated">
            <a:extLst>
              <a:ext uri="{FF2B5EF4-FFF2-40B4-BE49-F238E27FC236}">
                <a16:creationId xmlns:a16="http://schemas.microsoft.com/office/drawing/2014/main" id="{A0D56C58-BF5E-4918-A0F1-F79F80E6F5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8" t="36203" r="42824" b="39526"/>
          <a:stretch/>
        </p:blipFill>
        <p:spPr>
          <a:xfrm rot="5400000">
            <a:off x="7293874" y="1370322"/>
            <a:ext cx="1339640" cy="700060"/>
          </a:xfrm>
          <a:prstGeom prst="rect">
            <a:avLst/>
          </a:prstGeom>
        </p:spPr>
      </p:pic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750DCC1C-ACC0-4F46-8CCB-9082A222BF08}"/>
              </a:ext>
            </a:extLst>
          </p:cNvPr>
          <p:cNvSpPr txBox="1">
            <a:spLocks/>
          </p:cNvSpPr>
          <p:nvPr/>
        </p:nvSpPr>
        <p:spPr>
          <a:xfrm>
            <a:off x="5988239" y="579464"/>
            <a:ext cx="3089456" cy="378248"/>
          </a:xfrm>
          <a:prstGeom prst="rect">
            <a:avLst/>
          </a:prstGeom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kern="1200" spc="2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charset="0"/>
              <a:buChar char="›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charset="0"/>
              <a:buChar char="–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8463" lvl="1" indent="-285750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preparation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F9F24583-8559-427C-AC86-FD855A1A2E28}"/>
              </a:ext>
            </a:extLst>
          </p:cNvPr>
          <p:cNvSpPr txBox="1">
            <a:spLocks/>
          </p:cNvSpPr>
          <p:nvPr/>
        </p:nvSpPr>
        <p:spPr>
          <a:xfrm>
            <a:off x="652546" y="2400767"/>
            <a:ext cx="3089456" cy="378248"/>
          </a:xfrm>
          <a:prstGeom prst="rect">
            <a:avLst/>
          </a:prstGeom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kern="1200" spc="2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charset="0"/>
              <a:buChar char="›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charset="0"/>
              <a:buChar char="–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8463" lvl="1" indent="-285750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workflow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3683532-6674-448C-8AF5-8E6B6B3CAE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1962" y="4705814"/>
            <a:ext cx="2403497" cy="4367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AF7475-B269-4EF2-942E-C7D5EA3D6C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9429" y="150086"/>
            <a:ext cx="80735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36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" y="579464"/>
            <a:ext cx="7271288" cy="427197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A9D329-5AB7-4792-A857-1A60F53D8797}"/>
              </a:ext>
            </a:extLst>
          </p:cNvPr>
          <p:cNvSpPr txBox="1"/>
          <p:nvPr/>
        </p:nvSpPr>
        <p:spPr>
          <a:xfrm>
            <a:off x="4053069" y="4287037"/>
            <a:ext cx="1324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(Glatz et al., 2018)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0ED052-CCFB-451C-B36C-992C30ECE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962" y="4705814"/>
            <a:ext cx="2403497" cy="4367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B9CAF3-E919-4D82-BCDB-50F53FFDA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429" y="150086"/>
            <a:ext cx="80735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75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Fault Slip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4"/>
              <p:cNvSpPr>
                <a:spLocks noGrp="1"/>
              </p:cNvSpPr>
              <p:nvPr>
                <p:ph sz="quarter" idx="10"/>
              </p:nvPr>
            </p:nvSpPr>
            <p:spPr>
              <a:xfrm>
                <a:off x="548842" y="759513"/>
                <a:ext cx="7526934" cy="3956069"/>
              </a:xfrm>
            </p:spPr>
            <p:txBody>
              <a:bodyPr wrap="square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398463" lvl="1" indent="-285750"/>
                <a:r>
                  <a:rPr lang="en-US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Resolved shear and normal stresses:</a:t>
                </a:r>
              </a:p>
              <a:p>
                <a:pPr marL="112713" lvl="1" indent="0">
                  <a:buNone/>
                </a:pPr>
                <a14:m>
                  <m:oMath xmlns:m="http://schemas.openxmlformats.org/officeDocument/2006/math">
                    <m:r>
                      <a:rPr lang="en-US" alt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en-US" alt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alt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altLang="en-US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alt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func>
                      <m:funcPr>
                        <m:ctrlP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</m:oMath>
                </a14:m>
                <a:endParaRPr lang="en-US" altLang="en-US" b="0" dirty="0">
                  <a:solidFill>
                    <a:schemeClr val="tx1"/>
                  </a:solidFill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112713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altLang="en-US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altLang="en-US" dirty="0">
                                <a:solidFill>
                                  <a:schemeClr val="tx1"/>
                                </a:solidFill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altLang="en-US" dirty="0">
                                <a:solidFill>
                                  <a:schemeClr val="tx1"/>
                                </a:solidFill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  <m:func>
                          <m:funcPr>
                            <m:ctrlP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</m:func>
                      </m:e>
                    </m:d>
                    <m:r>
                      <a:rPr lang="en-US" alt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</m:oMath>
                </a14:m>
                <a:endParaRPr lang="en-US" altLang="en-US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12713" lvl="1" indent="0">
                  <a:buNone/>
                </a:pPr>
                <a14:m>
                  <m:oMath xmlns:m="http://schemas.openxmlformats.org/officeDocument/2006/math">
                    <m:r>
                      <a:rPr lang="en-US" alt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𝐹𝑟𝑖𝑐𝑡𝑖𝑜𝑛</m:t>
                    </m:r>
                    <m:r>
                      <a:rPr lang="en-US" alt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𝐶𝑜𝑒𝑓𝑓𝑖𝑐𝑖𝑒𝑛𝑡</m:t>
                    </m:r>
                    <m:r>
                      <a:rPr lang="en-US" alt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US" alt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num>
                      <m:den>
                        <m:sSub>
                          <m:sSubPr>
                            <m:ctrlP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112713" lvl="1" indent="0">
                  <a:buNone/>
                </a:pPr>
                <a:endParaRPr lang="en-US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98463" lvl="1" indent="-285750"/>
                <a:r>
                  <a:rPr lang="en-US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Summary</a:t>
                </a:r>
              </a:p>
              <a:p>
                <a:pPr marL="457201" lvl="2" indent="0">
                  <a:buNone/>
                </a:pPr>
                <a:endParaRPr lang="en-US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xfrm>
                <a:off x="548842" y="759513"/>
                <a:ext cx="7526934" cy="3956069"/>
              </a:xfrm>
              <a:blipFill>
                <a:blip r:embed="rId3"/>
                <a:stretch>
                  <a:fillRect l="-162" t="-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F7523241-B5CC-479E-970E-C8E52B837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297" y="506287"/>
            <a:ext cx="3950144" cy="1968553"/>
          </a:xfrm>
          <a:prstGeom prst="rect">
            <a:avLst/>
          </a:prstGeom>
        </p:spPr>
      </p:pic>
      <p:graphicFrame>
        <p:nvGraphicFramePr>
          <p:cNvPr id="13" name="Table 21">
            <a:extLst>
              <a:ext uri="{FF2B5EF4-FFF2-40B4-BE49-F238E27FC236}">
                <a16:creationId xmlns:a16="http://schemas.microsoft.com/office/drawing/2014/main" id="{05ED2140-9774-442D-AEE6-4AC23133A5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778422"/>
              </p:ext>
            </p:extLst>
          </p:nvPr>
        </p:nvGraphicFramePr>
        <p:xfrm>
          <a:off x="724268" y="3348763"/>
          <a:ext cx="5910800" cy="80475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2748">
                  <a:extLst>
                    <a:ext uri="{9D8B030D-6E8A-4147-A177-3AD203B41FA5}">
                      <a16:colId xmlns:a16="http://schemas.microsoft.com/office/drawing/2014/main" val="3169963637"/>
                    </a:ext>
                  </a:extLst>
                </a:gridCol>
                <a:gridCol w="2909576">
                  <a:extLst>
                    <a:ext uri="{9D8B030D-6E8A-4147-A177-3AD203B41FA5}">
                      <a16:colId xmlns:a16="http://schemas.microsoft.com/office/drawing/2014/main" val="378839906"/>
                    </a:ext>
                  </a:extLst>
                </a:gridCol>
                <a:gridCol w="2448476">
                  <a:extLst>
                    <a:ext uri="{9D8B030D-6E8A-4147-A177-3AD203B41FA5}">
                      <a16:colId xmlns:a16="http://schemas.microsoft.com/office/drawing/2014/main" val="3010262637"/>
                    </a:ext>
                  </a:extLst>
                </a:gridCol>
              </a:tblGrid>
              <a:tr h="29101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Test</a:t>
                      </a:r>
                    </a:p>
                  </a:txBody>
                  <a:tcPr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Objective</a:t>
                      </a:r>
                    </a:p>
                  </a:txBody>
                  <a:tcPr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Vertical displacement (mm)</a:t>
                      </a:r>
                    </a:p>
                  </a:txBody>
                  <a:tcPr>
                    <a:solidFill>
                      <a:srgbClr val="8C1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359275"/>
                  </a:ext>
                </a:extLst>
              </a:tr>
              <a:tr h="25472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EEE8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Pore pressure induced slip</a:t>
                      </a:r>
                    </a:p>
                  </a:txBody>
                  <a:tcPr>
                    <a:solidFill>
                      <a:srgbClr val="EEE8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2.5</a:t>
                      </a:r>
                    </a:p>
                  </a:txBody>
                  <a:tcPr>
                    <a:solidFill>
                      <a:srgbClr val="EEE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368363"/>
                  </a:ext>
                </a:extLst>
              </a:tr>
              <a:tr h="259017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rgbClr val="F6C2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Incremental axial load induced slip</a:t>
                      </a:r>
                    </a:p>
                  </a:txBody>
                  <a:tcPr>
                    <a:solidFill>
                      <a:srgbClr val="F6C2C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2.2</a:t>
                      </a:r>
                    </a:p>
                  </a:txBody>
                  <a:tcPr>
                    <a:solidFill>
                      <a:srgbClr val="F6C2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603274"/>
                  </a:ext>
                </a:extLst>
              </a:tr>
            </a:tbl>
          </a:graphicData>
        </a:graphic>
      </p:graphicFrame>
      <p:pic>
        <p:nvPicPr>
          <p:cNvPr id="14" name="Picture 1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8EE8EBB-F047-40E8-B52F-01296A1BD3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127" b="15798"/>
          <a:stretch/>
        </p:blipFill>
        <p:spPr>
          <a:xfrm>
            <a:off x="7241962" y="2915081"/>
            <a:ext cx="1434971" cy="1634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3BE170-DDEF-408A-A571-48DDB1C3D6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962" y="4705814"/>
            <a:ext cx="2403497" cy="436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C46EAB-38D6-4493-8AE6-258D3C8DEA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9429" y="150086"/>
            <a:ext cx="80735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93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Fault Slip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474898" y="832623"/>
            <a:ext cx="4048503" cy="3909194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398463" lvl="1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Pore pressure induced (test 1):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Fault slipped at µ = 0.57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Identified maximum vertical displacement</a:t>
            </a:r>
          </a:p>
          <a:p>
            <a:pPr marL="679451" lvl="2" indent="-285750"/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1638" lvl="1">
              <a:lnSpc>
                <a:spcPct val="200000"/>
              </a:lnSpc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41456F-8859-4888-B70C-898905974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45" y="2311374"/>
            <a:ext cx="4048502" cy="235888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22BDE01-9DC5-4600-A652-3DC9E1B02766}"/>
              </a:ext>
            </a:extLst>
          </p:cNvPr>
          <p:cNvCxnSpPr>
            <a:cxnSpLocks/>
          </p:cNvCxnSpPr>
          <p:nvPr/>
        </p:nvCxnSpPr>
        <p:spPr>
          <a:xfrm flipH="1" flipV="1">
            <a:off x="1386534" y="3588689"/>
            <a:ext cx="144793" cy="182565"/>
          </a:xfrm>
          <a:prstGeom prst="straightConnector1">
            <a:avLst/>
          </a:prstGeom>
          <a:ln>
            <a:solidFill>
              <a:srgbClr val="8C151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C92BA77-3B37-41CB-96A0-DA83FE1A47B6}"/>
              </a:ext>
            </a:extLst>
          </p:cNvPr>
          <p:cNvSpPr txBox="1"/>
          <p:nvPr/>
        </p:nvSpPr>
        <p:spPr>
          <a:xfrm>
            <a:off x="1492931" y="3754629"/>
            <a:ext cx="1636103" cy="217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1300psi pore pressure applied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9877BC1-0212-46EE-BFF7-3C9BF4F2A72E}"/>
              </a:ext>
            </a:extLst>
          </p:cNvPr>
          <p:cNvSpPr txBox="1">
            <a:spLocks/>
          </p:cNvSpPr>
          <p:nvPr/>
        </p:nvSpPr>
        <p:spPr>
          <a:xfrm>
            <a:off x="5032150" y="832623"/>
            <a:ext cx="4048503" cy="3909194"/>
          </a:xfrm>
          <a:prstGeom prst="rect">
            <a:avLst/>
          </a:prstGeom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kern="1200" spc="2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charset="0"/>
              <a:buChar char="›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charset="0"/>
              <a:buChar char="–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8463" lvl="1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Axial loading induced (test 2):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 slipping intervals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Fault slipped at µ = 0.61</a:t>
            </a:r>
          </a:p>
          <a:p>
            <a:pPr marL="679451" lvl="2" indent="-285750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Similar trend to work in literature</a:t>
            </a:r>
          </a:p>
          <a:p>
            <a:pPr marL="679451" lvl="2" indent="-285750"/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1638" lvl="1">
              <a:lnSpc>
                <a:spcPct val="200000"/>
              </a:lnSpc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884871-22AF-4980-8AB1-F5B893D6607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6748" y="2340040"/>
            <a:ext cx="4104866" cy="22857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4BE568-40FC-4727-A540-D5A677EB2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962" y="4705814"/>
            <a:ext cx="2403497" cy="4367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727962-FEC8-4BF3-9C4E-8F34CC9769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9429" y="150086"/>
            <a:ext cx="80735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75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Permeability Evolution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4"/>
              <p:cNvSpPr>
                <a:spLocks noGrp="1"/>
              </p:cNvSpPr>
              <p:nvPr>
                <p:ph sz="quarter" idx="10"/>
              </p:nvPr>
            </p:nvSpPr>
            <p:spPr>
              <a:xfrm>
                <a:off x="777240" y="624469"/>
                <a:ext cx="7851401" cy="3909194"/>
              </a:xfrm>
            </p:spPr>
            <p:txBody>
              <a:bodyPr wrap="square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398463" lvl="1" indent="-285750"/>
                <a:r>
                  <a:rPr lang="en-US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Steady state (Rutter et. al., 2018)</a:t>
                </a:r>
              </a:p>
              <a:p>
                <a:pPr marL="112713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𝑑𝑃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𝑘𝑡</m:t>
                          </m:r>
                        </m:num>
                        <m:den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−1)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12713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p>
                        <m:sSup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𝑡𝑎𝑛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alt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98463" lvl="1" indent="-285750"/>
                <a:r>
                  <a:rPr lang="en-US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Transmissivity (</a:t>
                </a:r>
                <a:r>
                  <a:rPr lang="en-US" altLang="en-US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kt</a:t>
                </a:r>
                <a:r>
                  <a:rPr lang="en-US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has the dimension of M</a:t>
                </a:r>
                <a:r>
                  <a:rPr lang="en-US" altLang="en-US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01638" lvl="1">
                  <a:lnSpc>
                    <a:spcPct val="200000"/>
                  </a:lnSpc>
                </a:pPr>
                <a:endParaRPr lang="en-US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xfrm>
                <a:off x="777240" y="624469"/>
                <a:ext cx="7851401" cy="3909194"/>
              </a:xfrm>
              <a:blipFill>
                <a:blip r:embed="rId3"/>
                <a:stretch>
                  <a:fillRect l="-233" t="-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7226B19-CFF1-42FD-9425-9CE1A93E0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228" y="2465284"/>
            <a:ext cx="5160773" cy="2499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717459-F4D7-4C9B-85B3-6645658E84E9}"/>
              </a:ext>
            </a:extLst>
          </p:cNvPr>
          <p:cNvSpPr txBox="1"/>
          <p:nvPr/>
        </p:nvSpPr>
        <p:spPr>
          <a:xfrm>
            <a:off x="903205" y="4936644"/>
            <a:ext cx="6160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(a) Coordinate system for electric dipole (b) Nonconductive elliptical boundary to a conductive surface (Rutter et. al., 2018)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A96EF99-36FD-44D2-B0F0-42E79620BADD}"/>
              </a:ext>
            </a:extLst>
          </p:cNvPr>
          <p:cNvSpPr/>
          <p:nvPr/>
        </p:nvSpPr>
        <p:spPr>
          <a:xfrm>
            <a:off x="1491590" y="929148"/>
            <a:ext cx="278216" cy="213852"/>
          </a:xfrm>
          <a:prstGeom prst="ellipse">
            <a:avLst/>
          </a:prstGeom>
          <a:noFill/>
          <a:ln w="25400">
            <a:solidFill>
              <a:schemeClr val="bg2">
                <a:lumMod val="75000"/>
                <a:alpha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0F7451-0D6B-4656-91B2-011CD0CF1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962" y="4705814"/>
            <a:ext cx="2403497" cy="436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FA6BF1-8345-41C2-B7B8-3E68D8F9C3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9429" y="150086"/>
            <a:ext cx="807351" cy="457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062AF7-928A-4EB0-9A46-B530437A1C47}"/>
              </a:ext>
            </a:extLst>
          </p:cNvPr>
          <p:cNvSpPr txBox="1"/>
          <p:nvPr/>
        </p:nvSpPr>
        <p:spPr>
          <a:xfrm>
            <a:off x="976092" y="5094920"/>
            <a:ext cx="2013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(a) Coordinate system)</a:t>
            </a:r>
          </a:p>
        </p:txBody>
      </p:sp>
    </p:spTree>
    <p:extLst>
      <p:ext uri="{BB962C8B-B14F-4D97-AF65-F5344CB8AC3E}">
        <p14:creationId xmlns:p14="http://schemas.microsoft.com/office/powerpoint/2010/main" val="465164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0" grpId="0"/>
    </p:bldLst>
  </p:timing>
</p:sld>
</file>

<file path=ppt/theme/theme1.xml><?xml version="1.0" encoding="utf-8"?>
<a:theme xmlns:a="http://schemas.openxmlformats.org/drawingml/2006/main" name="SU_Preso_16x9_v6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U_Template_TopBar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SU_Preso_16x9_v7</Template>
  <TotalTime>36195</TotalTime>
  <Words>1342</Words>
  <Application>Microsoft Office PowerPoint</Application>
  <PresentationFormat>On-screen Show (16:9)</PresentationFormat>
  <Paragraphs>205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Cambria Math</vt:lpstr>
      <vt:lpstr>Source Sans Pro</vt:lpstr>
      <vt:lpstr>Source Sans Pro Semibold</vt:lpstr>
      <vt:lpstr>Times New Roman</vt:lpstr>
      <vt:lpstr>Verdana</vt:lpstr>
      <vt:lpstr>Wingdings</vt:lpstr>
      <vt:lpstr>SU_Preso_16x9_v6</vt:lpstr>
      <vt:lpstr>SU_Template_TopBar</vt:lpstr>
      <vt:lpstr>Investigating Transport and Structural Changes of Faults Slipping under sc-CO2 Conditions in Shale</vt:lpstr>
      <vt:lpstr>Problem</vt:lpstr>
      <vt:lpstr>Background</vt:lpstr>
      <vt:lpstr>Goals</vt:lpstr>
      <vt:lpstr>Experimental Work</vt:lpstr>
      <vt:lpstr>Experimental Setup</vt:lpstr>
      <vt:lpstr>Results: Fault Slip</vt:lpstr>
      <vt:lpstr>Results: Fault Slip</vt:lpstr>
      <vt:lpstr>Results: Permeability Evolution</vt:lpstr>
      <vt:lpstr>Results: Permeability Evolution</vt:lpstr>
      <vt:lpstr>Results: Permeability Evolution</vt:lpstr>
      <vt:lpstr>Results: Validating Steady-state</vt:lpstr>
      <vt:lpstr>Results: Dynamic CT Imaging of Kr-filled Porosity</vt:lpstr>
      <vt:lpstr>Results: Dynamic CT Imaging of Kr-filled Porosity</vt:lpstr>
      <vt:lpstr>Summary </vt:lpstr>
      <vt:lpstr>Acknowledgment </vt:lpstr>
      <vt:lpstr>PowerPoint Presentation</vt:lpstr>
    </vt:vector>
  </TitlesOfParts>
  <Company>Stanford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Guidelines</dc:title>
  <dc:creator>Yun, Wonjin</dc:creator>
  <dc:description>2012 PowerPoint template redesign</dc:description>
  <cp:lastModifiedBy>Talal AlShafloot</cp:lastModifiedBy>
  <cp:revision>1311</cp:revision>
  <cp:lastPrinted>2017-04-14T03:14:42Z</cp:lastPrinted>
  <dcterms:created xsi:type="dcterms:W3CDTF">2015-04-05T21:02:51Z</dcterms:created>
  <dcterms:modified xsi:type="dcterms:W3CDTF">2021-11-06T06:28:18Z</dcterms:modified>
</cp:coreProperties>
</file>